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3" r:id="rId3"/>
  </p:sldMasterIdLst>
  <p:notesMasterIdLst>
    <p:notesMasterId r:id="rId18"/>
  </p:notesMasterIdLst>
  <p:sldIdLst>
    <p:sldId id="318" r:id="rId4"/>
    <p:sldId id="323" r:id="rId5"/>
    <p:sldId id="307" r:id="rId6"/>
    <p:sldId id="319" r:id="rId7"/>
    <p:sldId id="320" r:id="rId8"/>
    <p:sldId id="310" r:id="rId9"/>
    <p:sldId id="309" r:id="rId10"/>
    <p:sldId id="313" r:id="rId11"/>
    <p:sldId id="314" r:id="rId12"/>
    <p:sldId id="272" r:id="rId13"/>
    <p:sldId id="273" r:id="rId14"/>
    <p:sldId id="280" r:id="rId15"/>
    <p:sldId id="283" r:id="rId16"/>
    <p:sldId id="316" r:id="rId17"/>
  </p:sldIdLst>
  <p:sldSz cx="13004800" cy="9753600"/>
  <p:notesSz cx="6858000" cy="9144000"/>
  <p:defaultTextStyle>
    <a:defPPr>
      <a:defRPr lang="pl-PL"/>
    </a:defPPr>
    <a:lvl1pPr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marL="22860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marL="27432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marL="32004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marL="36576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A46"/>
    <a:srgbClr val="CC006A"/>
    <a:srgbClr val="F7F4ED"/>
    <a:srgbClr val="F8F3E8"/>
    <a:srgbClr val="FAF7F0"/>
    <a:srgbClr val="DA518D"/>
    <a:srgbClr val="F2B01E"/>
    <a:srgbClr val="0000FF"/>
    <a:srgbClr val="009FD5"/>
    <a:srgbClr val="68B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278" y="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5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Shape 56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3089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3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4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2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7264130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509D-0273-4CA6-83DE-24069FC2772F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13CDD-D81C-45E5-9C38-D3037F4E2D6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797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22AEC-B1B7-4809-B1BB-FCE7B82FFCA6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49E4F-0CDF-47C0-BA92-3F4AC778BA4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799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6C22-3A1A-4D35-9332-F7D2D601FD0D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CFCDD-8A86-455B-89BD-E6A80449F13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3023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2A28-34E9-4254-9B0A-03D0C6414A16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A1D22-3141-40D7-B833-C838E41A038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402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F1D4-7A94-4BF3-AA3C-5A7EA2312622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95399-CE0A-439B-9892-3095E481EEB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715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22CE-6F56-4EA9-A636-E8E00E38D6D2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B2783-F15D-4980-8508-6282FE605BB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891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55CE-85B3-4713-BBC9-370266ABA9E4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A376B-ECEB-42C8-87C2-ADED361B758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421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2ACF-D07F-44B2-B375-2E9BBFC4E632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54E41-1AB2-4886-A943-A7A652B96DB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6388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8865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CA419-0443-465C-A591-62921A66C6A5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507BC-BD58-49B1-8CF0-BB4AD5BDBC4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125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407782330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51D3-1B07-416F-AD82-ACED15F327CD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ABED9-51BA-4422-BF6E-EBDF170357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5016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8580-F943-4033-8080-7FF6C5E9AF9D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FD6C7-175C-4E0C-8D30-3905CDBC4E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913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2F9D-C554-4E55-ADBD-17C45C979429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2A998-BD01-4823-8094-31D8A0AEE94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212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D3DE-CDC8-4176-9644-3406CAFA8E2D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A987C-A2DF-446D-87AA-D8692B31CAE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0810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B12A-4C7C-4508-8525-07E60EE28285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7F0C1-D2D2-4E64-8A37-131613BD606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6226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612F-9C7B-4633-9708-C92555285CA2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C2248-C43F-4FC6-9F05-8B0142A571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6415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9672F-9C47-49FB-AAFC-390792129594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465B4-1323-4BB8-8684-C430A02281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267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CF1BA-E6F4-47A0-B206-542479D5BCB9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CD6BD-CD3A-4C8E-9B8A-F07C28F431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636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8C563-DCA5-4F99-9E06-983B502354BB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88142-86BA-4F62-9AD1-400B3F173B0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86653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1437-AA41-4B74-A50B-5C1AD61D1FF6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062A4-33D8-4909-9D15-A4B79CFA8EA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356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 marL="939800" indent="-469900">
              <a:spcBef>
                <a:spcPts val="2400"/>
              </a:spcBef>
              <a:defRPr sz="3600"/>
            </a:lvl2pPr>
            <a:lvl3pPr marL="1409700" indent="-469900">
              <a:spcBef>
                <a:spcPts val="2400"/>
              </a:spcBef>
              <a:defRPr sz="3600"/>
            </a:lvl3pPr>
            <a:lvl4pPr marL="1879600" indent="-469900">
              <a:spcBef>
                <a:spcPts val="2400"/>
              </a:spcBef>
              <a:defRPr sz="3600"/>
            </a:lvl4pPr>
            <a:lvl5pPr marL="2349500" indent="-469900">
              <a:spcBef>
                <a:spcPts val="2400"/>
              </a:spcBef>
              <a:defRPr sz="36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2623677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175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29984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693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asted-image.t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5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87"/>
          <p:cNvSpPr>
            <a:spLocks noChangeArrowheads="1"/>
          </p:cNvSpPr>
          <p:nvPr userDrawn="1"/>
        </p:nvSpPr>
        <p:spPr bwMode="auto">
          <a:xfrm>
            <a:off x="1270000" y="4333875"/>
            <a:ext cx="10464800" cy="552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1pPr>
            <a:lvl2pPr marL="742950" indent="-285750"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2pPr>
            <a:lvl3pPr marL="1143000" indent="-228600"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3pPr>
            <a:lvl4pPr marL="1600200" indent="-228600"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4pPr>
            <a:lvl5pPr marL="2057400" indent="-228600"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9pPr>
          </a:lstStyle>
          <a:p>
            <a:pPr eaLnBrk="1" hangingPunct="1">
              <a:defRPr/>
            </a:pPr>
            <a:endParaRPr lang="pl-PL" altLang="pl-PL" sz="3600" dirty="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752600" y="3066276"/>
            <a:ext cx="9982200" cy="253365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752600" y="5924550"/>
            <a:ext cx="9982200" cy="990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704688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14AC-421F-4480-90CE-71E8827D1F65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48D7E-3890-4BF0-98C6-33C6D656B58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178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DD1F9-630C-43DC-836F-2814552EA5FE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D56E1-6560-465F-8B00-0CA0E9B4BCE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936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AEAA-B2A1-48B9-BACB-E1D3D1BE3AA8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09F69-92E3-4571-BA61-24DB6D8D98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929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508000" y="800100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8900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1028" name="pasted-image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3" r:id="rId6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26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25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4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3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E519EA-6D0D-48DD-969D-4EFA99DCEFF5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2051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6D99121-54B7-4673-BC4C-36B857B0975C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32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520E55-7C55-4EE2-82A4-5E1AAC884BE4}" type="datetimeFigureOut">
              <a:rPr lang="pl-PL" altLang="pl-PL"/>
              <a:pPr>
                <a:defRPr/>
              </a:pPr>
              <a:t>14.03.2024</a:t>
            </a:fld>
            <a:endParaRPr lang="pl-PL" altLang="pl-PL"/>
          </a:p>
        </p:txBody>
      </p:sp>
      <p:sp>
        <p:nvSpPr>
          <p:cNvPr id="3075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25D6F5D-18A3-4D08-90F8-7970CC5ED477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3077" name="pasted-image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78" name="pasted-image.t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5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7"/>
          <p:cNvSpPr>
            <a:spLocks noChangeArrowheads="1"/>
          </p:cNvSpPr>
          <p:nvPr/>
        </p:nvSpPr>
        <p:spPr bwMode="auto">
          <a:xfrm>
            <a:off x="1504950" y="4706938"/>
            <a:ext cx="10966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/>
            <a:endParaRPr lang="pl-PL" altLang="pl-PL" sz="360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195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6" name="AutoShape 11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7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677988" y="628650"/>
            <a:ext cx="51958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 sz="2000"/>
          </a:p>
        </p:txBody>
      </p:sp>
      <p:sp>
        <p:nvSpPr>
          <p:cNvPr id="6147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504950" y="1146175"/>
            <a:ext cx="9515475" cy="5300663"/>
          </a:xfrm>
        </p:spPr>
        <p:txBody>
          <a:bodyPr/>
          <a:lstStyle/>
          <a:p>
            <a:pPr algn="ctr" eaLnBrk="1" hangingPunct="1">
              <a:defRPr/>
            </a:pPr>
            <a:endParaRPr lang="pl-PL" altLang="pl-PL" sz="2400" b="1" dirty="0" smtClean="0"/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altLang="pl-PL" sz="4800" b="1" dirty="0" smtClean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9" descr="Znalezione obrazy dla zapytania zdrowie woda"/>
          <p:cNvSpPr>
            <a:spLocks noChangeAspect="1" noChangeArrowheads="1"/>
          </p:cNvSpPr>
          <p:nvPr/>
        </p:nvSpPr>
        <p:spPr bwMode="auto">
          <a:xfrm>
            <a:off x="176213" y="-1504950"/>
            <a:ext cx="47212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8" name="Prostokąt 4"/>
          <p:cNvSpPr>
            <a:spLocks noChangeArrowheads="1"/>
          </p:cNvSpPr>
          <p:nvPr/>
        </p:nvSpPr>
        <p:spPr bwMode="auto">
          <a:xfrm>
            <a:off x="3383286" y="2430378"/>
            <a:ext cx="8326437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r>
              <a:rPr lang="pl-PL" altLang="pl-PL" sz="7000" b="1" dirty="0">
                <a:solidFill>
                  <a:srgbClr val="A2DA46"/>
                </a:solidFill>
                <a:latin typeface="Roboto Regular"/>
                <a:cs typeface="Arial" panose="020B0604020202020204" pitchFamily="34" charset="0"/>
              </a:rPr>
              <a:t>7</a:t>
            </a:r>
            <a:r>
              <a:rPr lang="pl-PL" altLang="pl-PL" sz="7000" b="1" dirty="0" smtClean="0">
                <a:solidFill>
                  <a:srgbClr val="A2DA46"/>
                </a:solidFill>
                <a:latin typeface="Roboto Regular"/>
                <a:cs typeface="Arial" panose="020B0604020202020204" pitchFamily="34" charset="0"/>
              </a:rPr>
              <a:t>. </a:t>
            </a:r>
            <a:r>
              <a:rPr lang="pl-PL" altLang="pl-PL" sz="7000" b="1" dirty="0">
                <a:solidFill>
                  <a:srgbClr val="A2DA46"/>
                </a:solidFill>
                <a:latin typeface="Roboto Regular"/>
                <a:cs typeface="Arial" panose="020B0604020202020204" pitchFamily="34" charset="0"/>
              </a:rPr>
              <a:t>edycja</a:t>
            </a:r>
          </a:p>
          <a:p>
            <a:r>
              <a:rPr lang="pl-PL" altLang="pl-PL" sz="7000" b="1" dirty="0">
                <a:solidFill>
                  <a:srgbClr val="0070C0"/>
                </a:solidFill>
                <a:latin typeface="Roboto Regular"/>
                <a:cs typeface="Arial" panose="020B0604020202020204" pitchFamily="34" charset="0"/>
              </a:rPr>
              <a:t>Budżetu Obywatelskiego</a:t>
            </a:r>
          </a:p>
          <a:p>
            <a:r>
              <a:rPr lang="pl-PL" altLang="pl-PL" sz="7000" b="1" dirty="0">
                <a:solidFill>
                  <a:srgbClr val="A2DA46"/>
                </a:solidFill>
                <a:latin typeface="Roboto Regular"/>
                <a:cs typeface="Arial" panose="020B0604020202020204" pitchFamily="34" charset="0"/>
              </a:rPr>
              <a:t>Województwa Małopolskiego</a:t>
            </a:r>
            <a:endParaRPr lang="pl-PL" altLang="pl-PL" sz="7000" b="1" dirty="0">
              <a:solidFill>
                <a:srgbClr val="A2DA46"/>
              </a:solidFill>
              <a:latin typeface="Roboto Regular"/>
            </a:endParaRPr>
          </a:p>
        </p:txBody>
      </p:sp>
      <p:pic>
        <p:nvPicPr>
          <p:cNvPr id="12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75" y="1419785"/>
            <a:ext cx="220186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49" y="1742612"/>
            <a:ext cx="1723188" cy="710657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30" y="1668459"/>
            <a:ext cx="2287063" cy="72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4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8664">
            <a:off x="5358508" y="3250356"/>
            <a:ext cx="1857570" cy="20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334401" y="201918"/>
            <a:ext cx="59057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800" b="1" dirty="0">
                <a:solidFill>
                  <a:srgbClr val="92D050"/>
                </a:solidFill>
                <a:latin typeface="Roboto Regular"/>
              </a:rPr>
              <a:t>Weryfikacja -</a:t>
            </a:r>
            <a:br>
              <a:rPr lang="pl-PL" sz="4800" b="1" dirty="0">
                <a:solidFill>
                  <a:srgbClr val="92D050"/>
                </a:solidFill>
                <a:latin typeface="Roboto Regular"/>
              </a:rPr>
            </a:br>
            <a:r>
              <a:rPr lang="pl-PL" sz="4800" b="1" dirty="0">
                <a:solidFill>
                  <a:srgbClr val="92D050"/>
                </a:solidFill>
                <a:latin typeface="Roboto Regular"/>
              </a:rPr>
              <a:t>na czym to polega?</a:t>
            </a:r>
          </a:p>
        </p:txBody>
      </p:sp>
      <p:pic>
        <p:nvPicPr>
          <p:cNvPr id="20491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8625006"/>
            <a:ext cx="34226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64518" y="2311434"/>
            <a:ext cx="57172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1" hangingPunct="1">
              <a:spcBef>
                <a:spcPts val="2200"/>
              </a:spcBef>
              <a:buSzPct val="75000"/>
              <a:defRPr/>
            </a:pPr>
            <a:r>
              <a:rPr lang="pl-PL" altLang="pl-PL" sz="1800" b="1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Weryfikacja formalna i prawidłowości zgłoszenia:</a:t>
            </a:r>
            <a:endParaRPr lang="pl-PL" altLang="pl-PL" sz="1800" b="1" kern="0" dirty="0">
              <a:latin typeface="Roboto Regular"/>
              <a:ea typeface="Roboto Regular"/>
              <a:cs typeface="Roboto Regular"/>
              <a:sym typeface="Roboto Regular"/>
            </a:endParaRPr>
          </a:p>
          <a:p>
            <a:pPr marL="469900" lvl="1" indent="-469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prawidłowość sposobu złożenia zadania </a:t>
            </a:r>
            <a:b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</a:br>
            <a:r>
              <a:rPr lang="pl-PL" altLang="pl-PL" sz="1800" kern="0" dirty="0" smtClean="0">
                <a:solidFill>
                  <a:srgbClr val="00B050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(za pośrednictwem generatora + dostarczenie </a:t>
            </a:r>
            <a:br>
              <a:rPr lang="pl-PL" altLang="pl-PL" sz="1800" kern="0" dirty="0" smtClean="0">
                <a:solidFill>
                  <a:srgbClr val="00B050"/>
                </a:solidFill>
                <a:latin typeface="Roboto Regular"/>
                <a:ea typeface="Roboto Regular"/>
                <a:cs typeface="Roboto Regular"/>
                <a:sym typeface="Roboto Regular"/>
              </a:rPr>
            </a:br>
            <a:r>
              <a:rPr lang="pl-PL" altLang="pl-PL" sz="1800" kern="0" dirty="0" smtClean="0">
                <a:solidFill>
                  <a:srgbClr val="00B050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do urzędu),</a:t>
            </a:r>
          </a:p>
          <a:p>
            <a:pPr marL="469900" lvl="1" indent="-469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termin złożenia zadania,</a:t>
            </a:r>
          </a:p>
          <a:p>
            <a:pPr marL="469900" lvl="1" indent="-469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p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rawidłowość wypełnienia </a:t>
            </a: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formularza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,</a:t>
            </a:r>
            <a:endParaRPr lang="pl-PL" altLang="pl-PL" sz="1800" kern="0" dirty="0">
              <a:latin typeface="Roboto Regular"/>
              <a:ea typeface="Roboto Regular"/>
              <a:cs typeface="Roboto Regular"/>
              <a:sym typeface="Roboto Regular"/>
            </a:endParaRPr>
          </a:p>
          <a:p>
            <a:pPr marL="469900" lvl="1" indent="-469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sprawdzenie listy podpisów poparcia,</a:t>
            </a:r>
          </a:p>
          <a:p>
            <a:pPr marL="469900" lvl="1" indent="-469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sz="1800" kern="0" dirty="0">
                <a:latin typeface="Roboto Regular"/>
                <a:sym typeface="Roboto Regular"/>
              </a:rPr>
              <a:t>w</a:t>
            </a:r>
            <a:r>
              <a:rPr lang="pl-PL" sz="1800" kern="0" dirty="0" smtClean="0">
                <a:latin typeface="Roboto Regular"/>
                <a:sym typeface="Roboto Regular"/>
              </a:rPr>
              <a:t>artość zadania zgodna z regulaminem,</a:t>
            </a:r>
          </a:p>
          <a:p>
            <a:pPr marL="469900" lvl="1" indent="-469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sz="1800" kern="0" dirty="0" smtClean="0">
                <a:latin typeface="Roboto Regular"/>
                <a:sym typeface="Roboto Regular"/>
              </a:rPr>
              <a:t>formularz </a:t>
            </a:r>
            <a:r>
              <a:rPr lang="pl-PL" sz="1800" kern="0" dirty="0">
                <a:latin typeface="Roboto Regular"/>
                <a:sym typeface="Roboto Regular"/>
              </a:rPr>
              <a:t>zawiera dane kontaktowe </a:t>
            </a:r>
            <a:r>
              <a:rPr lang="pl-PL" sz="1800" kern="0" dirty="0" smtClean="0">
                <a:latin typeface="Roboto Regular"/>
                <a:sym typeface="Roboto Regular"/>
              </a:rPr>
              <a:t>autora.</a:t>
            </a:r>
            <a:endParaRPr lang="pl-PL" sz="1800" dirty="0"/>
          </a:p>
        </p:txBody>
      </p:sp>
      <p:sp>
        <p:nvSpPr>
          <p:cNvPr id="5" name="Prostokąt 4"/>
          <p:cNvSpPr/>
          <p:nvPr/>
        </p:nvSpPr>
        <p:spPr>
          <a:xfrm>
            <a:off x="6702499" y="2363311"/>
            <a:ext cx="6026064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spcBef>
                <a:spcPts val="2200"/>
              </a:spcBef>
              <a:buSzPct val="75000"/>
              <a:defRPr/>
            </a:pPr>
            <a:r>
              <a:rPr lang="pl-PL" altLang="pl-PL" sz="1800" b="1" kern="0" dirty="0">
                <a:latin typeface="Roboto Regular"/>
                <a:ea typeface="Roboto Regular"/>
                <a:cs typeface="Roboto Regular"/>
                <a:sym typeface="Roboto Regular"/>
              </a:rPr>
              <a:t>Weryfikacja prawna:</a:t>
            </a:r>
          </a:p>
          <a:p>
            <a:pPr marL="800100" lvl="1" indent="-342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zgodność z 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obowiązującymi </a:t>
            </a: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przepisami 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prawa.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6543114" y="5206845"/>
            <a:ext cx="618544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eaLnBrk="1" hangingPunct="1">
              <a:spcBef>
                <a:spcPts val="2200"/>
              </a:spcBef>
              <a:buSzPct val="75000"/>
              <a:defRPr/>
            </a:pPr>
            <a:r>
              <a:rPr lang="pl-PL" altLang="pl-PL" sz="1800" b="1" kern="0" dirty="0">
                <a:latin typeface="Roboto Regular"/>
                <a:ea typeface="Roboto Regular"/>
                <a:cs typeface="Roboto Regular"/>
                <a:sym typeface="Roboto Regular"/>
              </a:rPr>
              <a:t>Ocena możliwości realizacji zadania:</a:t>
            </a:r>
          </a:p>
          <a:p>
            <a:pPr marL="800100" lvl="1" indent="-342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zgodność z kompetencjami Województwa,</a:t>
            </a:r>
          </a:p>
          <a:p>
            <a:pPr marL="800100" lvl="1" indent="-342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rzeczywisty koszt wykonania,</a:t>
            </a:r>
          </a:p>
          <a:p>
            <a:pPr marL="800100" lvl="1" indent="-342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koszt rocznego utrzymania nie większy niż 10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% (tylko zadania inwestycyjne),</a:t>
            </a:r>
            <a:endParaRPr lang="pl-PL" altLang="pl-PL" sz="1800" kern="0" dirty="0">
              <a:latin typeface="Roboto Regular"/>
              <a:ea typeface="Roboto Regular"/>
              <a:cs typeface="Roboto Regular"/>
              <a:sym typeface="Roboto Regular"/>
            </a:endParaRPr>
          </a:p>
          <a:p>
            <a:pPr marL="800100" lvl="1" indent="-3429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korzyści dla Województwa 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i </a:t>
            </a: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jego mieszkańców.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26" y="6648265"/>
            <a:ext cx="1525924" cy="16440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80" y="5136307"/>
            <a:ext cx="2326976" cy="333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189400" y="565532"/>
            <a:ext cx="6632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800" b="1" dirty="0">
                <a:solidFill>
                  <a:srgbClr val="92D050"/>
                </a:solidFill>
                <a:latin typeface="Roboto Regular"/>
              </a:rPr>
              <a:t>Zasady głosowania</a:t>
            </a:r>
          </a:p>
        </p:txBody>
      </p:sp>
      <p:pic>
        <p:nvPicPr>
          <p:cNvPr id="21515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8786813"/>
            <a:ext cx="388302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868059" y="1788934"/>
            <a:ext cx="4014126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1" hangingPunct="1">
              <a:spcBef>
                <a:spcPts val="2200"/>
              </a:spcBef>
              <a:buSzPct val="75000"/>
              <a:defRPr/>
            </a:pPr>
            <a:r>
              <a:rPr lang="pl-PL" altLang="pl-PL" sz="1800" b="1" kern="0" dirty="0">
                <a:latin typeface="Roboto Regular"/>
                <a:ea typeface="Roboto Regular"/>
                <a:cs typeface="Roboto Regular"/>
              </a:rPr>
              <a:t>Kto może zagłosować</a:t>
            </a:r>
            <a:r>
              <a:rPr lang="pl-PL" altLang="pl-PL" sz="1800" b="1" kern="0" dirty="0" smtClean="0">
                <a:latin typeface="Roboto Regular"/>
                <a:ea typeface="Roboto Regular"/>
                <a:cs typeface="Roboto Regular"/>
              </a:rPr>
              <a:t>?</a:t>
            </a:r>
          </a:p>
          <a:p>
            <a:pPr marL="285750" lvl="1" indent="-28575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</a:rPr>
              <a:t>Każdy </a:t>
            </a:r>
            <a:r>
              <a:rPr lang="pl-PL" altLang="pl-PL" sz="1800" kern="0" dirty="0">
                <a:latin typeface="Roboto Regular"/>
                <a:ea typeface="Roboto Regular"/>
                <a:cs typeface="Roboto Regular"/>
              </a:rPr>
              <a:t>mieszkaniec województwa, który ukończył 16 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</a:rPr>
              <a:t>lat.</a:t>
            </a:r>
            <a:endParaRPr lang="pl-PL" sz="1800" kern="0" dirty="0">
              <a:latin typeface="Roboto Regular"/>
              <a:ea typeface="Roboto Regular"/>
              <a:cs typeface="Roboto Regular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68059" y="4292740"/>
            <a:ext cx="5543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800" b="1" kern="0" dirty="0">
                <a:latin typeface="Roboto Regular"/>
                <a:ea typeface="Roboto Regular"/>
                <a:cs typeface="Roboto Regular"/>
              </a:rPr>
              <a:t>Ile głosów można oddać</a:t>
            </a:r>
            <a:r>
              <a:rPr lang="pl-PL" altLang="pl-PL" sz="1800" b="1" kern="0" dirty="0" smtClean="0">
                <a:latin typeface="Roboto Regular"/>
                <a:ea typeface="Roboto Regular"/>
                <a:cs typeface="Roboto Regular"/>
              </a:rPr>
              <a:t>?</a:t>
            </a:r>
          </a:p>
          <a:p>
            <a:pPr>
              <a:defRPr/>
            </a:pPr>
            <a:endParaRPr lang="pl-PL" altLang="pl-PL" sz="1800" b="1" kern="0" dirty="0" smtClean="0">
              <a:latin typeface="Roboto Regular"/>
              <a:ea typeface="Roboto Regular"/>
              <a:cs typeface="Roboto Regular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1800" kern="0" dirty="0" smtClean="0">
                <a:latin typeface="Roboto Regular"/>
                <a:cs typeface="Arial" panose="020B0604020202020204" pitchFamily="34" charset="0"/>
              </a:rPr>
              <a:t>Dwa </a:t>
            </a:r>
            <a:r>
              <a:rPr lang="pl-PL" sz="1800" kern="0" dirty="0">
                <a:latin typeface="Roboto Regular"/>
                <a:cs typeface="Arial" panose="020B0604020202020204" pitchFamily="34" charset="0"/>
              </a:rPr>
              <a:t>głosy: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l-PL" sz="1800" kern="0" dirty="0" smtClean="0">
                <a:latin typeface="Roboto Regular"/>
                <a:cs typeface="Arial" panose="020B0604020202020204" pitchFamily="34" charset="0"/>
              </a:rPr>
              <a:t>jeden </a:t>
            </a:r>
            <a:r>
              <a:rPr lang="pl-PL" sz="1800" kern="0" dirty="0">
                <a:latin typeface="Roboto Regular"/>
                <a:cs typeface="Arial" panose="020B0604020202020204" pitchFamily="34" charset="0"/>
              </a:rPr>
              <a:t>na zadanie </a:t>
            </a:r>
            <a:r>
              <a:rPr lang="pl-PL" sz="1800" kern="0" dirty="0" smtClean="0">
                <a:latin typeface="Roboto Regular"/>
                <a:cs typeface="Arial" panose="020B0604020202020204" pitchFamily="34" charset="0"/>
              </a:rPr>
              <a:t>regionalne (w swoim regionie),</a:t>
            </a:r>
            <a:endParaRPr lang="pl-PL" sz="1800" kern="0" dirty="0">
              <a:latin typeface="Roboto Regular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l-PL" sz="1800" kern="0" dirty="0" smtClean="0">
                <a:latin typeface="Roboto Regular"/>
                <a:cs typeface="Arial" panose="020B0604020202020204" pitchFamily="34" charset="0"/>
              </a:rPr>
              <a:t>jeden </a:t>
            </a:r>
            <a:r>
              <a:rPr lang="pl-PL" sz="1800" kern="0" dirty="0">
                <a:latin typeface="Roboto Regular"/>
                <a:cs typeface="Arial" panose="020B0604020202020204" pitchFamily="34" charset="0"/>
              </a:rPr>
              <a:t>na zadanie </a:t>
            </a:r>
            <a:r>
              <a:rPr lang="pl-PL" sz="1800" kern="0" dirty="0" smtClean="0">
                <a:latin typeface="Roboto Regular"/>
                <a:cs typeface="Arial" panose="020B0604020202020204" pitchFamily="34" charset="0"/>
              </a:rPr>
              <a:t>ogólnowojewódzkie.</a:t>
            </a:r>
            <a:endParaRPr lang="pl-PL" sz="1800" kern="0" dirty="0">
              <a:latin typeface="Roboto Regular"/>
              <a:cs typeface="Arial" panose="020B0604020202020204" pitchFamily="34" charset="0"/>
            </a:endParaRPr>
          </a:p>
          <a:p>
            <a:pPr algn="ctr"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210997" y="1786138"/>
            <a:ext cx="494111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1" hangingPunct="1">
              <a:spcBef>
                <a:spcPts val="2200"/>
              </a:spcBef>
              <a:buSzPct val="75000"/>
              <a:defRPr/>
            </a:pPr>
            <a:r>
              <a:rPr lang="pl-PL" altLang="pl-PL" sz="1800" b="1" kern="0" dirty="0">
                <a:latin typeface="Roboto Regular"/>
                <a:ea typeface="Roboto Regular"/>
                <a:cs typeface="Roboto Regular"/>
                <a:sym typeface="Roboto Regular"/>
              </a:rPr>
              <a:t>Formy głosowania</a:t>
            </a:r>
            <a:r>
              <a:rPr lang="pl-PL" altLang="pl-PL" sz="1800" b="1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:</a:t>
            </a:r>
            <a:endParaRPr lang="pl-PL" altLang="pl-PL" sz="1800" b="1" dirty="0" smtClean="0">
              <a:latin typeface="Arial" pitchFamily="34" charset="0"/>
              <a:ea typeface="Roboto Regular"/>
              <a:cs typeface="Arial" pitchFamily="34" charset="0"/>
              <a:sym typeface="Roboto Regular"/>
            </a:endParaRPr>
          </a:p>
          <a:p>
            <a:pPr marL="285750" lvl="1" indent="-28575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W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rzucenie </a:t>
            </a: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karty do 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urny,</a:t>
            </a:r>
            <a:endParaRPr lang="pl-PL" altLang="pl-PL" sz="1800" kern="0" dirty="0">
              <a:latin typeface="Roboto Regular"/>
              <a:ea typeface="Roboto Regular"/>
              <a:cs typeface="Roboto Regular"/>
              <a:sym typeface="Roboto Regular"/>
            </a:endParaRPr>
          </a:p>
          <a:p>
            <a:pPr marL="285750" lvl="1" indent="-28575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E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lektronicznie </a:t>
            </a: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na stronie internetowej 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www.bo.malopolska.pl,</a:t>
            </a:r>
            <a:endParaRPr lang="pl-PL" altLang="pl-PL" sz="1800" kern="0" dirty="0">
              <a:latin typeface="Roboto Regular"/>
              <a:ea typeface="Roboto Regular"/>
              <a:cs typeface="Roboto Regular"/>
              <a:sym typeface="Roboto Regular"/>
            </a:endParaRPr>
          </a:p>
          <a:p>
            <a:pPr marL="285750" lvl="1" indent="-28575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K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orespondencyjne </a:t>
            </a: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na adres </a:t>
            </a:r>
            <a:r>
              <a:rPr lang="pl-PL" altLang="pl-PL" sz="1800" kern="0" dirty="0" smtClean="0">
                <a:latin typeface="Roboto Regular"/>
                <a:ea typeface="Roboto Regular"/>
                <a:cs typeface="Roboto Regular"/>
                <a:sym typeface="Roboto Regular"/>
              </a:rPr>
              <a:t>UMWM lub Agendy </a:t>
            </a:r>
            <a:r>
              <a:rPr lang="pl-PL" altLang="pl-PL" sz="1800" kern="0" dirty="0">
                <a:latin typeface="Roboto Regular"/>
                <a:ea typeface="Roboto Regular"/>
                <a:cs typeface="Roboto Regular"/>
                <a:sym typeface="Roboto Regular"/>
              </a:rPr>
              <a:t>Zamiejscowe.</a:t>
            </a:r>
            <a:endParaRPr lang="pl-PL" sz="1800" kern="0" dirty="0">
              <a:latin typeface="Roboto Regular"/>
              <a:ea typeface="Roboto Regular"/>
              <a:cs typeface="Roboto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263" y="6595150"/>
            <a:ext cx="233521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86"/>
          <p:cNvSpPr>
            <a:spLocks noChangeArrowheads="1"/>
          </p:cNvSpPr>
          <p:nvPr/>
        </p:nvSpPr>
        <p:spPr bwMode="auto">
          <a:xfrm>
            <a:off x="3605212" y="99773"/>
            <a:ext cx="5440364" cy="147732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pl-PL" altLang="pl-PL" sz="4800" b="1" dirty="0">
                <a:solidFill>
                  <a:srgbClr val="92D050"/>
                </a:solidFill>
                <a:ea typeface="Palatino"/>
                <a:cs typeface="Palatino"/>
                <a:sym typeface="Palatino"/>
              </a:rPr>
              <a:t/>
            </a:r>
            <a:br>
              <a:rPr lang="pl-PL" altLang="pl-PL" sz="4800" b="1" dirty="0">
                <a:solidFill>
                  <a:srgbClr val="92D050"/>
                </a:solidFill>
                <a:ea typeface="Palatino"/>
                <a:cs typeface="Palatino"/>
                <a:sym typeface="Palatino"/>
              </a:rPr>
            </a:br>
            <a:r>
              <a:rPr lang="pl-PL" altLang="pl-PL" sz="4800" b="1" dirty="0">
                <a:solidFill>
                  <a:srgbClr val="92D050"/>
                </a:solidFill>
                <a:ea typeface="Palatino"/>
                <a:cs typeface="Palatino"/>
                <a:sym typeface="Palatino"/>
              </a:rPr>
              <a:t> P</a:t>
            </a:r>
            <a:r>
              <a:rPr lang="pl-PL" altLang="pl-PL" sz="4800" b="1" dirty="0" smtClean="0">
                <a:solidFill>
                  <a:srgbClr val="92D050"/>
                </a:solidFill>
                <a:ea typeface="Palatino"/>
                <a:cs typeface="Palatino"/>
                <a:sym typeface="Palatino"/>
              </a:rPr>
              <a:t>rzydatne adresy:</a:t>
            </a:r>
            <a:endParaRPr lang="pl-PL" altLang="pl-PL" sz="4800" b="1" dirty="0">
              <a:solidFill>
                <a:srgbClr val="92D050"/>
              </a:solidFill>
              <a:ea typeface="Palatino"/>
              <a:cs typeface="Palatino"/>
              <a:sym typeface="Palatino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082925" y="2149093"/>
            <a:ext cx="9280525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0070C0"/>
                </a:solidFill>
                <a:latin typeface="Roboto Regular"/>
              </a:rPr>
              <a:t>Urząd Marszałkowski Województwa Małopolskiego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Regular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ul. Racławicka 56, 30-017 Kraków</a:t>
            </a:r>
          </a:p>
          <a:p>
            <a:pPr>
              <a:defRPr/>
            </a:pPr>
            <a:endParaRPr lang="pl-PL" dirty="0">
              <a:solidFill>
                <a:srgbClr val="000000"/>
              </a:solidFill>
              <a:latin typeface="Roboto Regular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2800" b="1" dirty="0">
                <a:solidFill>
                  <a:srgbClr val="0070C0"/>
                </a:solidFill>
                <a:latin typeface="Roboto Regular"/>
                <a:sym typeface="Roboto Regular"/>
              </a:rPr>
              <a:t>Agendy Zamiejscowe:</a:t>
            </a:r>
            <a:r>
              <a:rPr lang="pl-PL" sz="2800" b="1" dirty="0">
                <a:solidFill>
                  <a:srgbClr val="92D050"/>
                </a:solidFill>
                <a:latin typeface="Roboto Regular"/>
                <a:sym typeface="Roboto Regular"/>
              </a:rPr>
              <a:t> </a:t>
            </a:r>
          </a:p>
          <a:p>
            <a:pPr>
              <a:defRPr/>
            </a:pP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Oświęcim </a:t>
            </a:r>
            <a:r>
              <a:rPr lang="pl-PL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32-600, ul. Górnickiego 1, </a:t>
            </a: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Tarnów 33-100, al. Solidarności 5-9, </a:t>
            </a:r>
            <a:b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Nowy Sącz 33-300, ul. Jagiellońska 52,</a:t>
            </a:r>
          </a:p>
          <a:p>
            <a:pPr>
              <a:defRPr/>
            </a:pP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Nowy Targ 34-400, al. </a:t>
            </a:r>
            <a:r>
              <a:rPr lang="pl-PL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Tysiąclecia 44,</a:t>
            </a:r>
          </a:p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Miechów 32-200, ul. Sobieskiego 4,</a:t>
            </a:r>
          </a:p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Zakopane 34-500, ul. Kościeliska 7,</a:t>
            </a:r>
          </a:p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Sucha Beskidzka 34-200, ul. J. Piłsudskiego 23.</a:t>
            </a: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latin typeface="Roboto Regular"/>
              </a:rPr>
              <a:t>Kontakt:</a:t>
            </a:r>
          </a:p>
          <a:p>
            <a:pPr>
              <a:defRPr/>
            </a:pP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e-mail: </a:t>
            </a:r>
            <a:r>
              <a:rPr lang="pl-PL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bo@umwm.malopolska.pl </a:t>
            </a:r>
            <a:endParaRPr lang="pl-PL" dirty="0">
              <a:solidFill>
                <a:srgbClr val="000000"/>
              </a:solidFill>
              <a:latin typeface="Roboto Regular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telefon: 12 61 60 </a:t>
            </a:r>
            <a:r>
              <a:rPr lang="pl-PL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982</a:t>
            </a:r>
            <a:r>
              <a:rPr lang="nb-NO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, </a:t>
            </a: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12 61 60 </a:t>
            </a:r>
            <a:r>
              <a:rPr lang="pl-PL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536</a:t>
            </a:r>
            <a:endParaRPr lang="pl-PL" dirty="0">
              <a:solidFill>
                <a:srgbClr val="000000"/>
              </a:solidFill>
              <a:latin typeface="Roboto Regular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www.bo.malopolska.pl, www.malopolska.pl </a:t>
            </a:r>
          </a:p>
          <a:p>
            <a:pPr>
              <a:defRPr/>
            </a:pPr>
            <a:r>
              <a:rPr lang="pl-PL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www.facebook.com/bo.malopolska </a:t>
            </a:r>
            <a:endParaRPr lang="pl-PL" dirty="0">
              <a:latin typeface="Roboto Regular"/>
              <a:cs typeface="Arial" panose="020B0604020202020204" pitchFamily="34" charset="0"/>
            </a:endParaRPr>
          </a:p>
        </p:txBody>
      </p:sp>
      <p:pic>
        <p:nvPicPr>
          <p:cNvPr id="30725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7588"/>
            <a:ext cx="44846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5" y="1577101"/>
            <a:ext cx="2027362" cy="63957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13347" y="532733"/>
            <a:ext cx="12079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800" b="1" dirty="0" smtClean="0">
                <a:solidFill>
                  <a:srgbClr val="92D050"/>
                </a:solidFill>
                <a:latin typeface="Roboto Regular"/>
              </a:rPr>
              <a:t>Ustalenie wyników głosowania </a:t>
            </a:r>
            <a:endParaRPr lang="pl-PL" sz="4800" b="1" dirty="0">
              <a:solidFill>
                <a:srgbClr val="92D050"/>
              </a:solidFill>
              <a:latin typeface="Roboto Regular"/>
            </a:endParaRPr>
          </a:p>
        </p:txBody>
      </p:sp>
      <p:pic>
        <p:nvPicPr>
          <p:cNvPr id="22536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8786813"/>
            <a:ext cx="388302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37" y="3152545"/>
            <a:ext cx="3582178" cy="30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342134" y="1722957"/>
            <a:ext cx="6532463" cy="605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2600" kern="0" dirty="0">
                <a:latin typeface="Roboto Regular"/>
                <a:ea typeface="Roboto Regular"/>
                <a:cs typeface="Roboto Regular"/>
              </a:rPr>
              <a:t>R</a:t>
            </a:r>
            <a:r>
              <a:rPr lang="pl-PL" altLang="pl-PL" sz="2600" kern="0" dirty="0" smtClean="0">
                <a:latin typeface="Roboto Regular"/>
                <a:ea typeface="Roboto Regular"/>
                <a:cs typeface="Roboto Regular"/>
              </a:rPr>
              <a:t>ealizowane będą zadania:</a:t>
            </a:r>
          </a:p>
          <a:p>
            <a:pPr lvl="1" indent="-4572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v"/>
              <a:defRPr/>
            </a:pPr>
            <a:r>
              <a:rPr lang="pl-PL" altLang="pl-PL" sz="2600" b="1" kern="0" dirty="0" smtClean="0">
                <a:latin typeface="Roboto Regular"/>
                <a:ea typeface="Roboto Regular"/>
                <a:cs typeface="Roboto Regular"/>
              </a:rPr>
              <a:t>regionalne</a:t>
            </a:r>
            <a:r>
              <a:rPr lang="pl-PL" altLang="pl-PL" sz="2600" kern="0" dirty="0" smtClean="0">
                <a:latin typeface="Roboto Regular"/>
                <a:ea typeface="Roboto Regular"/>
                <a:cs typeface="Roboto Regular"/>
              </a:rPr>
              <a:t> - </a:t>
            </a:r>
            <a:r>
              <a:rPr lang="pl-PL" altLang="pl-PL" sz="2600" kern="0" dirty="0">
                <a:latin typeface="Roboto Regular"/>
                <a:ea typeface="Roboto Regular"/>
                <a:cs typeface="Roboto Regular"/>
              </a:rPr>
              <a:t>które </a:t>
            </a:r>
            <a:r>
              <a:rPr lang="pl-PL" altLang="pl-PL" sz="2600" kern="0" dirty="0" smtClean="0">
                <a:latin typeface="Roboto Regular"/>
                <a:ea typeface="Roboto Regular"/>
                <a:cs typeface="Roboto Regular"/>
              </a:rPr>
              <a:t>zdobyły największą liczbę głosów w danym regionie, </a:t>
            </a:r>
          </a:p>
          <a:p>
            <a:pPr lvl="1" indent="-45720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v"/>
              <a:defRPr/>
            </a:pPr>
            <a:r>
              <a:rPr lang="pl-PL" altLang="pl-PL" sz="2600" b="1" kern="0" dirty="0" smtClean="0">
                <a:latin typeface="Roboto Regular"/>
                <a:ea typeface="Roboto Regular"/>
                <a:cs typeface="Roboto Regular"/>
              </a:rPr>
              <a:t>ogólnowojewódzkie – </a:t>
            </a:r>
            <a:r>
              <a:rPr lang="pl-PL" altLang="pl-PL" sz="2600" kern="0" dirty="0" smtClean="0">
                <a:latin typeface="Roboto Regular"/>
                <a:ea typeface="Roboto Regular"/>
                <a:cs typeface="Roboto Regular"/>
              </a:rPr>
              <a:t>które zdobyły największą liczbę głosów spośród zadań ogólnowojewódzkich.</a:t>
            </a:r>
          </a:p>
          <a:p>
            <a:pPr marL="285750" lvl="1" indent="-28575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pl-PL" altLang="pl-PL" sz="2600" kern="0" dirty="0">
                <a:latin typeface="Roboto Regular"/>
                <a:ea typeface="Roboto Regular"/>
                <a:cs typeface="Roboto Regular"/>
              </a:rPr>
              <a:t>Zwycięskie zadania stają się zadaniami Województwa i będą realizowane przez Województwo zgodnie z obowiązującymi przepisami prawa</a:t>
            </a:r>
          </a:p>
          <a:p>
            <a:pPr marL="285750" lvl="1" indent="-28575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endParaRPr lang="pl-PL" altLang="pl-PL" sz="1800" kern="0" dirty="0" smtClean="0">
              <a:latin typeface="Roboto Regular"/>
              <a:ea typeface="Roboto Regular"/>
              <a:cs typeface="Roboto Regular"/>
            </a:endParaRPr>
          </a:p>
          <a:p>
            <a:pPr marL="285750" lvl="1" indent="-285750" eaLnBrk="1" hangingPunct="1">
              <a:spcBef>
                <a:spcPts val="2200"/>
              </a:spcBef>
              <a:buSzPct val="75000"/>
              <a:buFont typeface="Wingdings" panose="05000000000000000000" pitchFamily="2" charset="2"/>
              <a:buChar char="ü"/>
              <a:defRPr/>
            </a:pPr>
            <a:endParaRPr lang="pl-PL" sz="1800" kern="0" dirty="0">
              <a:latin typeface="Roboto Regular"/>
              <a:ea typeface="Roboto Regular"/>
              <a:cs typeface="Roboto Regular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342134" y="7222435"/>
            <a:ext cx="11086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1" hangingPunct="1">
              <a:spcBef>
                <a:spcPts val="2200"/>
              </a:spcBef>
              <a:buSzPct val="75000"/>
              <a:defRPr/>
            </a:pPr>
            <a:r>
              <a:rPr lang="pl-PL" altLang="pl-PL" sz="2200" b="1" kern="0" dirty="0">
                <a:latin typeface="Roboto Regular"/>
                <a:ea typeface="Roboto Regular"/>
                <a:cs typeface="Roboto Regular"/>
              </a:rPr>
              <a:t>Mieszkaniec składający propozycję zadania – partner na etapie realizacji </a:t>
            </a:r>
            <a:r>
              <a:rPr lang="pl-PL" altLang="pl-PL" sz="2200" b="1" kern="0" dirty="0" smtClean="0">
                <a:latin typeface="Roboto Regular"/>
                <a:ea typeface="Roboto Regular"/>
                <a:cs typeface="Roboto Regular"/>
              </a:rPr>
              <a:t>zadania.</a:t>
            </a:r>
            <a:endParaRPr lang="pl-PL" altLang="pl-PL" sz="2200" b="1" kern="0" dirty="0">
              <a:latin typeface="Roboto Regular"/>
              <a:ea typeface="Roboto Regular"/>
              <a:cs typeface="Roboto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9" y="367356"/>
            <a:ext cx="235108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Prostokąt 5"/>
          <p:cNvSpPr>
            <a:spLocks noChangeArrowheads="1"/>
          </p:cNvSpPr>
          <p:nvPr/>
        </p:nvSpPr>
        <p:spPr bwMode="auto">
          <a:xfrm>
            <a:off x="4537612" y="3231206"/>
            <a:ext cx="8535815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l-PL" altLang="pl-PL" sz="5400" b="1" dirty="0" smtClean="0">
                <a:solidFill>
                  <a:srgbClr val="0070C0"/>
                </a:solidFill>
                <a:latin typeface="Roboto Regular"/>
                <a:cs typeface="Arial" panose="020B0604020202020204" pitchFamily="34" charset="0"/>
              </a:rPr>
              <a:t/>
            </a:r>
            <a:br>
              <a:rPr lang="pl-PL" altLang="pl-PL" sz="5400" b="1" dirty="0" smtClean="0">
                <a:solidFill>
                  <a:srgbClr val="0070C0"/>
                </a:solidFill>
                <a:latin typeface="Roboto Regular"/>
                <a:cs typeface="Arial" panose="020B0604020202020204" pitchFamily="34" charset="0"/>
              </a:rPr>
            </a:br>
            <a:r>
              <a:rPr lang="pl-PL" altLang="pl-PL" sz="5400" b="1" dirty="0" smtClean="0">
                <a:solidFill>
                  <a:srgbClr val="0070C0"/>
                </a:solidFill>
                <a:latin typeface="Roboto Regular"/>
                <a:cs typeface="Arial" panose="020B0604020202020204" pitchFamily="34" charset="0"/>
              </a:rPr>
              <a:t/>
            </a:r>
            <a:br>
              <a:rPr lang="pl-PL" altLang="pl-PL" sz="5400" b="1" dirty="0" smtClean="0">
                <a:solidFill>
                  <a:srgbClr val="0070C0"/>
                </a:solidFill>
                <a:latin typeface="Roboto Regular"/>
                <a:cs typeface="Arial" panose="020B0604020202020204" pitchFamily="34" charset="0"/>
              </a:rPr>
            </a:br>
            <a:endParaRPr lang="pl-PL" altLang="pl-PL" sz="5400" b="1" dirty="0">
              <a:solidFill>
                <a:srgbClr val="0070C0"/>
              </a:solidFill>
              <a:latin typeface="Roboto Regular"/>
            </a:endParaRPr>
          </a:p>
        </p:txBody>
      </p:sp>
      <p:pic>
        <p:nvPicPr>
          <p:cNvPr id="1536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8116888"/>
            <a:ext cx="67643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05" y="2867972"/>
            <a:ext cx="1533289" cy="632342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6" y="2867972"/>
            <a:ext cx="2027362" cy="639571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588186" y="961906"/>
            <a:ext cx="71773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7000" b="1" dirty="0" smtClean="0">
                <a:solidFill>
                  <a:srgbClr val="A2DA46"/>
                </a:solidFill>
                <a:latin typeface="Roboto Regular"/>
                <a:cs typeface="Arial" panose="020B0604020202020204" pitchFamily="34" charset="0"/>
              </a:rPr>
              <a:t>Weź udział w </a:t>
            </a:r>
          </a:p>
          <a:p>
            <a:r>
              <a:rPr lang="pl-PL" altLang="pl-PL" sz="7000" b="1" dirty="0" smtClean="0">
                <a:solidFill>
                  <a:srgbClr val="A2DA46"/>
                </a:solidFill>
                <a:latin typeface="Roboto Regular"/>
                <a:cs typeface="Arial" panose="020B0604020202020204" pitchFamily="34" charset="0"/>
              </a:rPr>
              <a:t>7. edycji</a:t>
            </a:r>
          </a:p>
          <a:p>
            <a:r>
              <a:rPr lang="pl-PL" altLang="pl-PL" sz="7000" b="1" dirty="0" smtClean="0">
                <a:solidFill>
                  <a:srgbClr val="0070C0"/>
                </a:solidFill>
                <a:latin typeface="Roboto Regular"/>
                <a:cs typeface="Arial" panose="020B0604020202020204" pitchFamily="34" charset="0"/>
              </a:rPr>
              <a:t>Budżetu </a:t>
            </a:r>
            <a:r>
              <a:rPr lang="pl-PL" altLang="pl-PL" sz="7000" b="1" dirty="0">
                <a:solidFill>
                  <a:srgbClr val="0070C0"/>
                </a:solidFill>
                <a:latin typeface="Roboto Regular"/>
                <a:cs typeface="Arial" panose="020B0604020202020204" pitchFamily="34" charset="0"/>
              </a:rPr>
              <a:t>Obywatelskiego</a:t>
            </a:r>
          </a:p>
          <a:p>
            <a:r>
              <a:rPr lang="pl-PL" altLang="pl-PL" sz="7000" b="1" dirty="0">
                <a:solidFill>
                  <a:srgbClr val="A2DA46"/>
                </a:solidFill>
                <a:latin typeface="Roboto Regular"/>
                <a:cs typeface="Arial" panose="020B0604020202020204" pitchFamily="34" charset="0"/>
              </a:rPr>
              <a:t>Województwa Małopolskiego</a:t>
            </a:r>
            <a:endParaRPr lang="pl-PL" altLang="pl-PL" sz="7000" b="1" dirty="0">
              <a:solidFill>
                <a:srgbClr val="A2DA46"/>
              </a:solidFill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6935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7"/>
          <p:cNvSpPr>
            <a:spLocks noChangeArrowheads="1"/>
          </p:cNvSpPr>
          <p:nvPr/>
        </p:nvSpPr>
        <p:spPr bwMode="auto">
          <a:xfrm>
            <a:off x="1504950" y="4706938"/>
            <a:ext cx="10966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/>
            <a:endParaRPr lang="pl-PL" altLang="pl-PL" sz="360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195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6" name="AutoShape 11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7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677988" y="628650"/>
            <a:ext cx="51958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 sz="2000"/>
          </a:p>
        </p:txBody>
      </p:sp>
      <p:sp>
        <p:nvSpPr>
          <p:cNvPr id="6147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504950" y="1146175"/>
            <a:ext cx="9515475" cy="5300663"/>
          </a:xfrm>
        </p:spPr>
        <p:txBody>
          <a:bodyPr/>
          <a:lstStyle/>
          <a:p>
            <a:pPr algn="ctr" eaLnBrk="1" hangingPunct="1">
              <a:defRPr/>
            </a:pPr>
            <a:endParaRPr lang="pl-PL" altLang="pl-PL" sz="2400" b="1" dirty="0" smtClean="0"/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altLang="pl-PL" sz="4800" b="1" dirty="0" smtClean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9" descr="Znalezione obrazy dla zapytania zdrowie woda"/>
          <p:cNvSpPr>
            <a:spLocks noChangeAspect="1" noChangeArrowheads="1"/>
          </p:cNvSpPr>
          <p:nvPr/>
        </p:nvSpPr>
        <p:spPr bwMode="auto">
          <a:xfrm>
            <a:off x="176213" y="-1504950"/>
            <a:ext cx="47212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6502400" y="2332326"/>
            <a:ext cx="6502400" cy="38933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altLang="pl-PL" sz="4800" b="1" kern="0" dirty="0">
                <a:solidFill>
                  <a:srgbClr val="414241"/>
                </a:solidFill>
                <a:latin typeface="Roboto Regular"/>
                <a:sym typeface="Aller"/>
              </a:rPr>
              <a:t>Na dobre pomysły Małopolan mamy </a:t>
            </a:r>
            <a:br>
              <a:rPr lang="pl-PL" altLang="pl-PL" sz="4800" b="1" kern="0" dirty="0">
                <a:solidFill>
                  <a:srgbClr val="414241"/>
                </a:solidFill>
                <a:latin typeface="Roboto Regular"/>
                <a:sym typeface="Aller"/>
              </a:rPr>
            </a:br>
            <a:r>
              <a:rPr lang="pl-PL" altLang="pl-PL" sz="5500" b="1" kern="0" dirty="0" smtClean="0">
                <a:solidFill>
                  <a:srgbClr val="92D050"/>
                </a:solidFill>
                <a:latin typeface="Roboto Regular"/>
                <a:sym typeface="Aller"/>
              </a:rPr>
              <a:t>16 </a:t>
            </a:r>
            <a:r>
              <a:rPr lang="pl-PL" altLang="pl-PL" sz="5500" b="1" kern="0" dirty="0">
                <a:solidFill>
                  <a:srgbClr val="92D050"/>
                </a:solidFill>
                <a:latin typeface="Roboto Regular"/>
                <a:sym typeface="Aller"/>
              </a:rPr>
              <a:t>mln zł </a:t>
            </a:r>
            <a:r>
              <a:rPr lang="pl-PL" altLang="pl-PL" sz="4800" b="1" kern="0">
                <a:solidFill>
                  <a:srgbClr val="414241"/>
                </a:solidFill>
                <a:latin typeface="Aller"/>
                <a:sym typeface="Aller"/>
              </a:rPr>
              <a:t/>
            </a:r>
            <a:br>
              <a:rPr lang="pl-PL" altLang="pl-PL" sz="4800" b="1" kern="0">
                <a:solidFill>
                  <a:srgbClr val="414241"/>
                </a:solidFill>
                <a:latin typeface="Aller"/>
                <a:sym typeface="Aller"/>
              </a:rPr>
            </a:br>
            <a:r>
              <a:rPr lang="pl-PL" altLang="pl-PL" sz="4800" b="1" kern="0" smtClean="0">
                <a:solidFill>
                  <a:srgbClr val="414241"/>
                </a:solidFill>
                <a:latin typeface="Roboto Regular"/>
                <a:sym typeface="Aller"/>
              </a:rPr>
              <a:t>– aż </a:t>
            </a:r>
            <a:r>
              <a:rPr lang="pl-PL" altLang="pl-PL" sz="4800" b="1" kern="0" dirty="0" smtClean="0">
                <a:solidFill>
                  <a:srgbClr val="CC006A"/>
                </a:solidFill>
                <a:latin typeface="Roboto Regular"/>
                <a:sym typeface="Aller"/>
              </a:rPr>
              <a:t>2 </a:t>
            </a:r>
            <a:r>
              <a:rPr lang="pl-PL" altLang="pl-PL" sz="4800" b="1" kern="0" dirty="0">
                <a:solidFill>
                  <a:srgbClr val="CC006A"/>
                </a:solidFill>
                <a:latin typeface="Roboto Regular"/>
                <a:sym typeface="Aller"/>
              </a:rPr>
              <a:t>mln zł </a:t>
            </a:r>
            <a:r>
              <a:rPr lang="pl-PL" altLang="pl-PL" sz="4800" b="1" kern="0" dirty="0">
                <a:solidFill>
                  <a:srgbClr val="414241"/>
                </a:solidFill>
                <a:latin typeface="Roboto Regular"/>
                <a:sym typeface="Aller"/>
              </a:rPr>
              <a:t>więcej niż przed rokiem!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33" y="1146175"/>
            <a:ext cx="2241953" cy="707268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99" y="1146175"/>
            <a:ext cx="1714969" cy="70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8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ytuł 1"/>
          <p:cNvSpPr>
            <a:spLocks noGrp="1"/>
          </p:cNvSpPr>
          <p:nvPr>
            <p:ph type="title"/>
          </p:nvPr>
        </p:nvSpPr>
        <p:spPr>
          <a:xfrm>
            <a:off x="198438" y="25400"/>
            <a:ext cx="11988800" cy="1219200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rgbClr val="92D050"/>
                </a:solidFill>
                <a:latin typeface="Roboto Regular"/>
              </a:rPr>
              <a:t>7</a:t>
            </a:r>
            <a:r>
              <a:rPr lang="pl-PL" altLang="pl-PL" b="1" dirty="0" smtClean="0">
                <a:solidFill>
                  <a:srgbClr val="92D050"/>
                </a:solidFill>
                <a:latin typeface="Roboto Regular"/>
              </a:rPr>
              <a:t>. edycja – ważne daty</a:t>
            </a:r>
          </a:p>
        </p:txBody>
      </p:sp>
      <p:sp>
        <p:nvSpPr>
          <p:cNvPr id="4" name="Prostokąt 3"/>
          <p:cNvSpPr/>
          <p:nvPr/>
        </p:nvSpPr>
        <p:spPr>
          <a:xfrm>
            <a:off x="3048132" y="1973144"/>
            <a:ext cx="70963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altLang="pl-PL" sz="2800" dirty="0">
                <a:solidFill>
                  <a:schemeClr val="tx1"/>
                </a:solidFill>
                <a:latin typeface="Roboto Regular"/>
              </a:rPr>
              <a:t>Zgłaszanie zadań przez mieszkańców:</a:t>
            </a:r>
            <a:r>
              <a:rPr lang="pl-PL" altLang="pl-PL" sz="2800" b="1" dirty="0">
                <a:solidFill>
                  <a:schemeClr val="tx1"/>
                </a:solidFill>
                <a:latin typeface="Roboto Regular"/>
              </a:rPr>
              <a:t> </a:t>
            </a:r>
            <a:br>
              <a:rPr lang="pl-PL" altLang="pl-PL" sz="2800" b="1" dirty="0">
                <a:solidFill>
                  <a:schemeClr val="tx1"/>
                </a:solidFill>
                <a:latin typeface="Roboto Regular"/>
              </a:rPr>
            </a:br>
            <a:r>
              <a:rPr lang="pl-PL" altLang="pl-PL" sz="2800" b="1" dirty="0">
                <a:solidFill>
                  <a:srgbClr val="CC006A"/>
                </a:solidFill>
                <a:latin typeface="Roboto Regular"/>
              </a:rPr>
              <a:t>2 do 31 października 2023 </a:t>
            </a:r>
            <a:endParaRPr lang="pl-PL" altLang="pl-PL" sz="2800" b="1" dirty="0" smtClean="0">
              <a:solidFill>
                <a:srgbClr val="CC006A"/>
              </a:solidFill>
              <a:latin typeface="Roboto Regular"/>
            </a:endParaRPr>
          </a:p>
          <a:p>
            <a:endParaRPr lang="pl-PL" altLang="pl-PL" sz="2800" dirty="0">
              <a:solidFill>
                <a:srgbClr val="CC006A"/>
              </a:solidFill>
              <a:latin typeface="Roboto Regula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2800" dirty="0">
                <a:latin typeface="Roboto Regular"/>
              </a:rPr>
              <a:t>Składanie odwołań przez </a:t>
            </a:r>
            <a:r>
              <a:rPr lang="pl-PL" altLang="pl-PL" sz="2800" dirty="0" smtClean="0">
                <a:latin typeface="Roboto Regular"/>
              </a:rPr>
              <a:t>autorów zadań</a:t>
            </a:r>
            <a:r>
              <a:rPr lang="pl-PL" altLang="pl-PL" sz="2800" dirty="0">
                <a:latin typeface="Roboto Regular"/>
              </a:rPr>
              <a:t>: </a:t>
            </a:r>
            <a:br>
              <a:rPr lang="pl-PL" altLang="pl-PL" sz="2800" dirty="0">
                <a:latin typeface="Roboto Regular"/>
              </a:rPr>
            </a:br>
            <a:r>
              <a:rPr lang="pl-PL" altLang="pl-PL" sz="2800" b="1" dirty="0">
                <a:solidFill>
                  <a:srgbClr val="CC006A"/>
                </a:solidFill>
                <a:latin typeface="Roboto Regular"/>
              </a:rPr>
              <a:t>do 25 marca </a:t>
            </a:r>
            <a:r>
              <a:rPr lang="pl-PL" altLang="pl-PL" sz="2800" b="1" dirty="0" smtClean="0">
                <a:solidFill>
                  <a:srgbClr val="CC006A"/>
                </a:solidFill>
                <a:latin typeface="Roboto Regular"/>
              </a:rPr>
              <a:t>2024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altLang="pl-PL" sz="2800" b="1" dirty="0">
              <a:solidFill>
                <a:srgbClr val="CC006A"/>
              </a:solidFill>
              <a:latin typeface="Roboto Regula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2800" dirty="0" smtClean="0">
                <a:latin typeface="Roboto Regular"/>
              </a:rPr>
              <a:t>Głosowanie mieszkańców: </a:t>
            </a:r>
            <a:r>
              <a:rPr lang="pl-PL" altLang="pl-PL" sz="2800" dirty="0">
                <a:latin typeface="Roboto Regular"/>
              </a:rPr>
              <a:t/>
            </a:r>
            <a:br>
              <a:rPr lang="pl-PL" altLang="pl-PL" sz="2800" dirty="0">
                <a:latin typeface="Roboto Regular"/>
              </a:rPr>
            </a:br>
            <a:r>
              <a:rPr lang="pl-PL" altLang="pl-PL" sz="2800" b="1" dirty="0" smtClean="0">
                <a:solidFill>
                  <a:srgbClr val="CC006A"/>
                </a:solidFill>
                <a:latin typeface="Roboto Regular"/>
              </a:rPr>
              <a:t>15 maja do 14 czerwca 2024</a:t>
            </a:r>
            <a:r>
              <a:rPr lang="pl-PL" altLang="pl-PL" sz="2800" dirty="0" smtClean="0">
                <a:latin typeface="Roboto Regular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altLang="pl-PL" sz="2800" dirty="0">
              <a:latin typeface="Roboto Regula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2800" dirty="0">
                <a:latin typeface="Roboto Regular"/>
              </a:rPr>
              <a:t>Ogłoszenie wyników głosowania:</a:t>
            </a:r>
            <a:br>
              <a:rPr lang="pl-PL" altLang="pl-PL" sz="2800" dirty="0">
                <a:latin typeface="Roboto Regular"/>
              </a:rPr>
            </a:br>
            <a:r>
              <a:rPr lang="pl-PL" altLang="pl-PL" sz="2800" b="1" dirty="0">
                <a:solidFill>
                  <a:srgbClr val="CC006A"/>
                </a:solidFill>
                <a:latin typeface="Roboto Regular"/>
              </a:rPr>
              <a:t>do 1 października </a:t>
            </a:r>
            <a:r>
              <a:rPr lang="pl-PL" altLang="pl-PL" sz="2800" b="1" dirty="0" smtClean="0">
                <a:solidFill>
                  <a:srgbClr val="CC006A"/>
                </a:solidFill>
                <a:latin typeface="Roboto Regular"/>
              </a:rPr>
              <a:t>2024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altLang="pl-PL" sz="2800" b="1" dirty="0">
              <a:solidFill>
                <a:srgbClr val="CC006A"/>
              </a:solidFill>
              <a:latin typeface="Roboto Regula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2800" dirty="0">
                <a:solidFill>
                  <a:schemeClr val="tx1"/>
                </a:solidFill>
                <a:latin typeface="Roboto Regular"/>
              </a:rPr>
              <a:t>Realizacja zadań 7. edycji:</a:t>
            </a:r>
            <a:r>
              <a:rPr lang="pl-PL" altLang="pl-PL" sz="2800" dirty="0">
                <a:latin typeface="Roboto Regular"/>
              </a:rPr>
              <a:t/>
            </a:r>
            <a:br>
              <a:rPr lang="pl-PL" altLang="pl-PL" sz="2800" dirty="0">
                <a:latin typeface="Roboto Regular"/>
              </a:rPr>
            </a:br>
            <a:r>
              <a:rPr lang="pl-PL" altLang="pl-PL" sz="2800" b="1" dirty="0">
                <a:solidFill>
                  <a:srgbClr val="CC006A"/>
                </a:solidFill>
                <a:latin typeface="Roboto Regular"/>
              </a:rPr>
              <a:t>od 1 stycznia 2025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0" y="1499180"/>
            <a:ext cx="1714969" cy="707268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391" y="1499180"/>
            <a:ext cx="2241953" cy="70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3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7"/>
          <p:cNvSpPr>
            <a:spLocks noChangeArrowheads="1"/>
          </p:cNvSpPr>
          <p:nvPr/>
        </p:nvSpPr>
        <p:spPr bwMode="auto">
          <a:xfrm>
            <a:off x="1504950" y="4706938"/>
            <a:ext cx="10966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/>
            <a:endParaRPr lang="pl-PL" altLang="pl-PL" sz="360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195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6" name="AutoShape 11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7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677988" y="628650"/>
            <a:ext cx="51958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 sz="2000"/>
          </a:p>
        </p:txBody>
      </p:sp>
      <p:sp>
        <p:nvSpPr>
          <p:cNvPr id="6147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504950" y="1146175"/>
            <a:ext cx="9515475" cy="5300663"/>
          </a:xfrm>
        </p:spPr>
        <p:txBody>
          <a:bodyPr/>
          <a:lstStyle/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altLang="pl-PL" sz="4800" b="1" dirty="0" smtClean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9" descr="Znalezione obrazy dla zapytania zdrowie woda"/>
          <p:cNvSpPr>
            <a:spLocks noChangeAspect="1" noChangeArrowheads="1"/>
          </p:cNvSpPr>
          <p:nvPr/>
        </p:nvSpPr>
        <p:spPr bwMode="auto">
          <a:xfrm>
            <a:off x="176213" y="-1504950"/>
            <a:ext cx="47212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2079625"/>
            <a:ext cx="9467850" cy="59531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402" y="3298825"/>
            <a:ext cx="2971800" cy="40671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771354" y="1616075"/>
            <a:ext cx="11988800" cy="1219200"/>
          </a:xfrm>
          <a:prstGeom prst="rect">
            <a:avLst/>
          </a:prstGeom>
        </p:spPr>
        <p:txBody>
          <a:bodyPr/>
          <a:lstStyle>
            <a:lvl1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eaLnBrk="1" hangingPunct="1"/>
            <a:r>
              <a:rPr lang="pl-PL" altLang="pl-PL" kern="0" dirty="0" smtClean="0">
                <a:solidFill>
                  <a:srgbClr val="92D050"/>
                </a:solidFill>
                <a:latin typeface="Roboto Regular"/>
              </a:rPr>
              <a:t>Zgłoś zadanie w swoim regionie</a:t>
            </a:r>
          </a:p>
        </p:txBody>
      </p:sp>
    </p:spTree>
    <p:extLst>
      <p:ext uri="{BB962C8B-B14F-4D97-AF65-F5344CB8AC3E}">
        <p14:creationId xmlns:p14="http://schemas.microsoft.com/office/powerpoint/2010/main" val="16097778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7"/>
          <p:cNvSpPr>
            <a:spLocks noChangeArrowheads="1"/>
          </p:cNvSpPr>
          <p:nvPr/>
        </p:nvSpPr>
        <p:spPr bwMode="auto">
          <a:xfrm>
            <a:off x="1504950" y="4706938"/>
            <a:ext cx="10966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/>
            <a:endParaRPr lang="pl-PL" altLang="pl-PL" sz="360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195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6" name="AutoShape 11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7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677988" y="628650"/>
            <a:ext cx="51958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 sz="2000"/>
          </a:p>
        </p:txBody>
      </p:sp>
      <p:sp>
        <p:nvSpPr>
          <p:cNvPr id="6147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504950" y="1146175"/>
            <a:ext cx="9515475" cy="5300663"/>
          </a:xfrm>
        </p:spPr>
        <p:txBody>
          <a:bodyPr/>
          <a:lstStyle/>
          <a:p>
            <a:pPr algn="ctr" eaLnBrk="1" hangingPunct="1">
              <a:defRPr/>
            </a:pPr>
            <a:endParaRPr lang="pl-PL" altLang="pl-PL" sz="2400" b="1" dirty="0" smtClean="0"/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altLang="pl-PL" sz="4800" b="1" dirty="0" smtClean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9" descr="Znalezione obrazy dla zapytania zdrowie woda"/>
          <p:cNvSpPr>
            <a:spLocks noChangeAspect="1" noChangeArrowheads="1"/>
          </p:cNvSpPr>
          <p:nvPr/>
        </p:nvSpPr>
        <p:spPr bwMode="auto">
          <a:xfrm>
            <a:off x="176213" y="-1504950"/>
            <a:ext cx="47212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8" name="Shape 86"/>
          <p:cNvSpPr>
            <a:spLocks noChangeArrowheads="1"/>
          </p:cNvSpPr>
          <p:nvPr/>
        </p:nvSpPr>
        <p:spPr bwMode="auto">
          <a:xfrm>
            <a:off x="7157358" y="4682731"/>
            <a:ext cx="445252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solidFill>
                  <a:srgbClr val="A2DA46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REGIONALNE</a:t>
            </a:r>
            <a:endParaRPr lang="pl-PL" altLang="pl-PL" b="1" dirty="0">
              <a:solidFill>
                <a:srgbClr val="A2DA46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9" name="Shape 86"/>
          <p:cNvSpPr>
            <a:spLocks noChangeArrowheads="1"/>
          </p:cNvSpPr>
          <p:nvPr/>
        </p:nvSpPr>
        <p:spPr bwMode="auto">
          <a:xfrm>
            <a:off x="1795956" y="4673508"/>
            <a:ext cx="377400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solidFill>
                  <a:srgbClr val="A2DA46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OGÓLNOWOJEWÓDZKIE</a:t>
            </a:r>
            <a:endParaRPr lang="pl-PL" altLang="pl-PL" b="1" dirty="0">
              <a:solidFill>
                <a:srgbClr val="A2DA46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10" name="Strzałka w lewo 9"/>
          <p:cNvSpPr/>
          <p:nvPr/>
        </p:nvSpPr>
        <p:spPr>
          <a:xfrm rot="18956882">
            <a:off x="4376971" y="3631878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11" name="Strzałka w lewo 10"/>
          <p:cNvSpPr/>
          <p:nvPr/>
        </p:nvSpPr>
        <p:spPr>
          <a:xfrm rot="13386008">
            <a:off x="7260406" y="3632991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12" name="Shape 86"/>
          <p:cNvSpPr>
            <a:spLocks noChangeArrowheads="1"/>
          </p:cNvSpPr>
          <p:nvPr/>
        </p:nvSpPr>
        <p:spPr bwMode="auto">
          <a:xfrm>
            <a:off x="5147210" y="2973379"/>
            <a:ext cx="2171183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>
                <a:solidFill>
                  <a:srgbClr val="CC006A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ZADANIE: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334" y="2162818"/>
            <a:ext cx="1980671" cy="2330201"/>
          </a:xfrm>
          <a:prstGeom prst="rect">
            <a:avLst/>
          </a:prstGeom>
        </p:spPr>
      </p:pic>
      <p:sp>
        <p:nvSpPr>
          <p:cNvPr id="14" name="Prostokąt 6"/>
          <p:cNvSpPr>
            <a:spLocks noChangeArrowheads="1"/>
          </p:cNvSpPr>
          <p:nvPr/>
        </p:nvSpPr>
        <p:spPr bwMode="auto">
          <a:xfrm>
            <a:off x="395289" y="1663700"/>
            <a:ext cx="12657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4800" b="1" dirty="0" smtClean="0">
                <a:solidFill>
                  <a:srgbClr val="92D050"/>
                </a:solidFill>
                <a:latin typeface="Roboto Regular"/>
              </a:rPr>
              <a:t>Jakie zadanie możesz złożyć?</a:t>
            </a:r>
            <a:endParaRPr lang="pl-PL" altLang="pl-PL" sz="4800" b="1" dirty="0">
              <a:solidFill>
                <a:srgbClr val="92D050"/>
              </a:solidFill>
              <a:latin typeface="Roboto Regular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915493" y="5404141"/>
            <a:ext cx="5534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>o </a:t>
            </a:r>
            <a:r>
              <a:rPr lang="pl-PL" dirty="0">
                <a:latin typeface="Roboto Regular"/>
                <a:ea typeface="Times New Roman" panose="02020603050405020304" pitchFamily="18" charset="0"/>
              </a:rPr>
              <a:t>zasięgu realizacji na </a:t>
            </a: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>terenie</a:t>
            </a:r>
            <a:br>
              <a:rPr lang="pl-PL" dirty="0" smtClean="0">
                <a:latin typeface="Roboto Regular"/>
                <a:ea typeface="Times New Roman" panose="02020603050405020304" pitchFamily="18" charset="0"/>
              </a:rPr>
            </a:b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CC006A"/>
                </a:solidFill>
                <a:latin typeface="Roboto Regular"/>
                <a:ea typeface="Times New Roman" panose="02020603050405020304" pitchFamily="18" charset="0"/>
              </a:rPr>
              <a:t>co najmniej dwóch regionów</a:t>
            </a:r>
            <a:r>
              <a:rPr lang="pl-PL" dirty="0">
                <a:latin typeface="Roboto Regular"/>
                <a:ea typeface="Times New Roman" panose="02020603050405020304" pitchFamily="18" charset="0"/>
              </a:rPr>
              <a:t> </a:t>
            </a: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/>
            </a:r>
            <a:br>
              <a:rPr lang="pl-PL" dirty="0" smtClean="0">
                <a:latin typeface="Roboto Regular"/>
                <a:ea typeface="Times New Roman" panose="02020603050405020304" pitchFamily="18" charset="0"/>
              </a:rPr>
            </a:b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>oraz </a:t>
            </a:r>
            <a:r>
              <a:rPr lang="pl-PL" dirty="0">
                <a:latin typeface="Roboto Regular"/>
                <a:ea typeface="Times New Roman" panose="02020603050405020304" pitchFamily="18" charset="0"/>
              </a:rPr>
              <a:t>możliwości uczestnictwa w nim dla wszystkich zainteresowanych </a:t>
            </a: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>mieszkańców</a:t>
            </a:r>
            <a:endParaRPr lang="pl-PL" dirty="0">
              <a:latin typeface="Roboto Regular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6446894" y="5404141"/>
            <a:ext cx="5882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>o </a:t>
            </a:r>
            <a:r>
              <a:rPr lang="pl-PL" dirty="0">
                <a:latin typeface="Roboto Regular"/>
                <a:ea typeface="Times New Roman" panose="02020603050405020304" pitchFamily="18" charset="0"/>
              </a:rPr>
              <a:t>zasięgu realizacji </a:t>
            </a: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>na </a:t>
            </a:r>
            <a:r>
              <a:rPr lang="pl-PL" dirty="0">
                <a:latin typeface="Roboto Regular"/>
                <a:ea typeface="Times New Roman" panose="02020603050405020304" pitchFamily="18" charset="0"/>
              </a:rPr>
              <a:t>terenie </a:t>
            </a: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/>
            </a:r>
            <a:br>
              <a:rPr lang="pl-PL" dirty="0" smtClean="0">
                <a:latin typeface="Roboto Regular"/>
                <a:ea typeface="Times New Roman" panose="02020603050405020304" pitchFamily="18" charset="0"/>
              </a:rPr>
            </a:b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>jednego regionu </a:t>
            </a:r>
            <a:r>
              <a:rPr lang="pl-PL" dirty="0">
                <a:latin typeface="Roboto Regular"/>
                <a:ea typeface="Times New Roman" panose="02020603050405020304" pitchFamily="18" charset="0"/>
              </a:rPr>
              <a:t>oraz możliwości uczestnictwa w nim </a:t>
            </a: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/>
            </a:r>
            <a:br>
              <a:rPr lang="pl-PL" dirty="0" smtClean="0">
                <a:latin typeface="Roboto Regular"/>
                <a:ea typeface="Times New Roman" panose="02020603050405020304" pitchFamily="18" charset="0"/>
              </a:rPr>
            </a:br>
            <a:r>
              <a:rPr lang="pl-PL" dirty="0" smtClean="0">
                <a:latin typeface="Roboto Regular"/>
                <a:ea typeface="Times New Roman" panose="02020603050405020304" pitchFamily="18" charset="0"/>
              </a:rPr>
              <a:t>dla </a:t>
            </a:r>
            <a:r>
              <a:rPr lang="pl-PL" dirty="0">
                <a:latin typeface="Roboto Regular"/>
                <a:ea typeface="Times New Roman" panose="02020603050405020304" pitchFamily="18" charset="0"/>
              </a:rPr>
              <a:t>wszystkich zainteresowanych mieszkańców regionu</a:t>
            </a:r>
            <a:endParaRPr lang="pl-PL" dirty="0"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355217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4"/>
          <p:cNvSpPr txBox="1">
            <a:spLocks/>
          </p:cNvSpPr>
          <p:nvPr/>
        </p:nvSpPr>
        <p:spPr>
          <a:xfrm>
            <a:off x="144379" y="1983998"/>
            <a:ext cx="12657221" cy="6585327"/>
          </a:xfrm>
          <a:prstGeom prst="rect">
            <a:avLst/>
          </a:prstGeom>
        </p:spPr>
        <p:txBody>
          <a:bodyPr/>
          <a:lstStyle>
            <a:lvl1pPr marL="469900" indent="-469900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26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25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24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23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27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26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25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24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0" indent="0" algn="ctr">
              <a:buNone/>
              <a:defRPr/>
            </a:pPr>
            <a:endParaRPr lang="pl-PL" b="1" dirty="0">
              <a:solidFill>
                <a:schemeClr val="dk1"/>
              </a:solidFill>
              <a:cs typeface="Arial" pitchFamily="34" charset="0"/>
              <a:sym typeface="Palatino"/>
            </a:endParaRPr>
          </a:p>
        </p:txBody>
      </p:sp>
      <p:sp>
        <p:nvSpPr>
          <p:cNvPr id="19462" name="Prostokąt 6"/>
          <p:cNvSpPr>
            <a:spLocks noChangeArrowheads="1"/>
          </p:cNvSpPr>
          <p:nvPr/>
        </p:nvSpPr>
        <p:spPr bwMode="auto">
          <a:xfrm>
            <a:off x="144378" y="280943"/>
            <a:ext cx="12657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4800" b="1" dirty="0" smtClean="0">
                <a:solidFill>
                  <a:srgbClr val="92D050"/>
                </a:solidFill>
                <a:latin typeface="Roboto Regular"/>
              </a:rPr>
              <a:t>Wartość zadania</a:t>
            </a:r>
            <a:endParaRPr lang="pl-PL" altLang="pl-PL" sz="4800" dirty="0">
              <a:solidFill>
                <a:srgbClr val="92D050"/>
              </a:solidFill>
              <a:latin typeface="Roboto Regular"/>
            </a:endParaRPr>
          </a:p>
        </p:txBody>
      </p:sp>
      <p:sp>
        <p:nvSpPr>
          <p:cNvPr id="19" name="Shape 86"/>
          <p:cNvSpPr>
            <a:spLocks noChangeArrowheads="1"/>
          </p:cNvSpPr>
          <p:nvPr/>
        </p:nvSpPr>
        <p:spPr bwMode="auto">
          <a:xfrm>
            <a:off x="7726820" y="3146838"/>
            <a:ext cx="2171183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solidFill>
                  <a:srgbClr val="A2DA46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REGIONALNE</a:t>
            </a:r>
            <a:endParaRPr lang="pl-PL" altLang="pl-PL" b="1" dirty="0">
              <a:solidFill>
                <a:srgbClr val="A2DA46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20" name="Shape 86"/>
          <p:cNvSpPr>
            <a:spLocks noChangeArrowheads="1"/>
          </p:cNvSpPr>
          <p:nvPr/>
        </p:nvSpPr>
        <p:spPr bwMode="auto">
          <a:xfrm>
            <a:off x="1637063" y="3146838"/>
            <a:ext cx="377400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solidFill>
                  <a:srgbClr val="A2DA46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OGÓLNOWOJEWÓDZKIE</a:t>
            </a:r>
            <a:endParaRPr lang="pl-PL" altLang="pl-PL" b="1" dirty="0">
              <a:solidFill>
                <a:srgbClr val="A2DA46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22" name="Strzałka w lewo 21"/>
          <p:cNvSpPr/>
          <p:nvPr/>
        </p:nvSpPr>
        <p:spPr>
          <a:xfrm rot="18956882">
            <a:off x="4400699" y="2265435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24" name="Shape 86"/>
          <p:cNvSpPr>
            <a:spLocks noChangeArrowheads="1"/>
          </p:cNvSpPr>
          <p:nvPr/>
        </p:nvSpPr>
        <p:spPr bwMode="auto">
          <a:xfrm>
            <a:off x="293596" y="4953476"/>
            <a:ext cx="4505134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INWESTYCYJNE</a:t>
            </a:r>
            <a:b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</a:b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5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– 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1 000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PLN</a:t>
            </a:r>
            <a:endParaRPr lang="pl-PL" altLang="pl-PL" dirty="0"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29" name="Strzałka w lewo 28"/>
          <p:cNvSpPr/>
          <p:nvPr/>
        </p:nvSpPr>
        <p:spPr>
          <a:xfrm rot="13386008">
            <a:off x="7687687" y="2264324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30" name="Strzałka w lewo 29"/>
          <p:cNvSpPr/>
          <p:nvPr/>
        </p:nvSpPr>
        <p:spPr>
          <a:xfrm rot="17439442">
            <a:off x="2470633" y="3948214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31" name="Strzałka w lewo 30"/>
          <p:cNvSpPr/>
          <p:nvPr/>
        </p:nvSpPr>
        <p:spPr>
          <a:xfrm rot="14792414">
            <a:off x="5155760" y="4322523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33" name="Strzałka w lewo 32"/>
          <p:cNvSpPr/>
          <p:nvPr/>
        </p:nvSpPr>
        <p:spPr>
          <a:xfrm rot="14292154">
            <a:off x="9509111" y="4244053"/>
            <a:ext cx="76203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34" name="Shape 86"/>
          <p:cNvSpPr>
            <a:spLocks noChangeArrowheads="1"/>
          </p:cNvSpPr>
          <p:nvPr/>
        </p:nvSpPr>
        <p:spPr bwMode="auto">
          <a:xfrm>
            <a:off x="3765524" y="5808495"/>
            <a:ext cx="4554817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NIEINWESTYCYJNE</a:t>
            </a:r>
            <a:b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</a:b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3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– 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700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PLN</a:t>
            </a:r>
          </a:p>
        </p:txBody>
      </p:sp>
      <p:sp>
        <p:nvSpPr>
          <p:cNvPr id="35" name="Shape 86"/>
          <p:cNvSpPr>
            <a:spLocks noChangeArrowheads="1"/>
          </p:cNvSpPr>
          <p:nvPr/>
        </p:nvSpPr>
        <p:spPr bwMode="auto">
          <a:xfrm>
            <a:off x="8516678" y="5254874"/>
            <a:ext cx="4554817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NIEINWESTYCYJNE</a:t>
            </a:r>
            <a:b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</a:b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50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– 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100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PLN</a:t>
            </a:r>
          </a:p>
        </p:txBody>
      </p:sp>
      <p:sp>
        <p:nvSpPr>
          <p:cNvPr id="36" name="Shape 86"/>
          <p:cNvSpPr>
            <a:spLocks noChangeArrowheads="1"/>
          </p:cNvSpPr>
          <p:nvPr/>
        </p:nvSpPr>
        <p:spPr bwMode="auto">
          <a:xfrm>
            <a:off x="5387396" y="1375200"/>
            <a:ext cx="2171183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sz="3200" dirty="0">
                <a:latin typeface="Roboto Regular"/>
                <a:ea typeface="Roboto Regular"/>
                <a:cs typeface="Arial" pitchFamily="34" charset="0"/>
                <a:sym typeface="Roboto Regular"/>
              </a:rPr>
              <a:t>ZADANIE: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9C5F"/>
              </a:clrFrom>
              <a:clrTo>
                <a:srgbClr val="FE9C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7" y="5828970"/>
            <a:ext cx="2485031" cy="248503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77" y="6335176"/>
            <a:ext cx="2293951" cy="189251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234135" y="7903341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b="1" kern="0" dirty="0">
                <a:latin typeface="Roboto Regular"/>
              </a:rPr>
              <a:t>Koszty utrzymania </a:t>
            </a:r>
            <a:r>
              <a:rPr lang="pl-PL" kern="0" dirty="0">
                <a:latin typeface="Roboto Regular"/>
              </a:rPr>
              <a:t>w kolejnych latach </a:t>
            </a:r>
            <a:r>
              <a:rPr lang="pl-PL" kern="0" dirty="0" smtClean="0">
                <a:latin typeface="Roboto Regular"/>
              </a:rPr>
              <a:t/>
            </a:r>
            <a:br>
              <a:rPr lang="pl-PL" kern="0" dirty="0" smtClean="0">
                <a:latin typeface="Roboto Regular"/>
              </a:rPr>
            </a:br>
            <a:r>
              <a:rPr lang="pl-PL" kern="0" dirty="0" smtClean="0">
                <a:latin typeface="Roboto Regular"/>
              </a:rPr>
              <a:t>(</a:t>
            </a:r>
            <a:r>
              <a:rPr lang="pl-PL" kern="0" dirty="0">
                <a:latin typeface="Roboto Regular"/>
              </a:rPr>
              <a:t>np. serwis, obsługę techniczną), nie mogą </a:t>
            </a:r>
            <a:r>
              <a:rPr lang="pl-PL" kern="0" dirty="0">
                <a:solidFill>
                  <a:schemeClr val="tx1"/>
                </a:solidFill>
                <a:latin typeface="Roboto Regular"/>
              </a:rPr>
              <a:t>przekraczać</a:t>
            </a:r>
            <a:r>
              <a:rPr lang="pl-PL" b="1" kern="0" dirty="0">
                <a:solidFill>
                  <a:schemeClr val="tx1"/>
                </a:solidFill>
                <a:latin typeface="Roboto Regular"/>
              </a:rPr>
              <a:t> </a:t>
            </a:r>
            <a:r>
              <a:rPr lang="pl-PL" b="1" kern="0" dirty="0">
                <a:solidFill>
                  <a:srgbClr val="CC006A"/>
                </a:solidFill>
                <a:latin typeface="Roboto Regular"/>
              </a:rPr>
              <a:t>10% kosztów zadania</a:t>
            </a:r>
          </a:p>
        </p:txBody>
      </p:sp>
    </p:spTree>
    <p:extLst>
      <p:ext uri="{BB962C8B-B14F-4D97-AF65-F5344CB8AC3E}">
        <p14:creationId xmlns:p14="http://schemas.microsoft.com/office/powerpoint/2010/main" val="1390362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75"/>
            <a:ext cx="44846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4"/>
          <p:cNvSpPr txBox="1">
            <a:spLocks/>
          </p:cNvSpPr>
          <p:nvPr/>
        </p:nvSpPr>
        <p:spPr>
          <a:xfrm>
            <a:off x="3677868" y="2297101"/>
            <a:ext cx="8914182" cy="6350000"/>
          </a:xfrm>
          <a:prstGeom prst="rect">
            <a:avLst/>
          </a:prstGeom>
        </p:spPr>
        <p:txBody>
          <a:bodyPr/>
          <a:lstStyle>
            <a:lvl1pPr marL="469900" indent="-469900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26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25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24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23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27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26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25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24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sz="2800" kern="0" dirty="0" smtClean="0"/>
              <a:t>Autor zadania musi mieć skończone </a:t>
            </a:r>
            <a:r>
              <a:rPr lang="pl-PL" sz="2800" b="1" kern="0" dirty="0" smtClean="0">
                <a:solidFill>
                  <a:srgbClr val="CC006A"/>
                </a:solidFill>
              </a:rPr>
              <a:t>16 lat </a:t>
            </a:r>
            <a:br>
              <a:rPr lang="pl-PL" sz="2800" b="1" kern="0" dirty="0" smtClean="0">
                <a:solidFill>
                  <a:srgbClr val="CC006A"/>
                </a:solidFill>
              </a:rPr>
            </a:br>
            <a:r>
              <a:rPr lang="pl-PL" sz="2800" kern="0" dirty="0" smtClean="0"/>
              <a:t>i być </a:t>
            </a:r>
            <a:r>
              <a:rPr lang="pl-PL" sz="2800" b="1" kern="0" dirty="0" smtClean="0">
                <a:solidFill>
                  <a:srgbClr val="CC006A"/>
                </a:solidFill>
              </a:rPr>
              <a:t>mieszkańcem woj. Małopolskiego </a:t>
            </a:r>
            <a:br>
              <a:rPr lang="pl-PL" sz="2800" b="1" kern="0" dirty="0" smtClean="0">
                <a:solidFill>
                  <a:srgbClr val="CC006A"/>
                </a:solidFill>
              </a:rPr>
            </a:br>
            <a:r>
              <a:rPr lang="pl-PL" sz="2800" kern="0" dirty="0" smtClean="0"/>
              <a:t>(</a:t>
            </a:r>
            <a:r>
              <a:rPr lang="pl-PL" sz="2800" kern="0" dirty="0"/>
              <a:t>nie </a:t>
            </a:r>
            <a:r>
              <a:rPr lang="pl-PL" sz="2800" kern="0" dirty="0" smtClean="0"/>
              <a:t>musi </a:t>
            </a:r>
            <a:r>
              <a:rPr lang="pl-PL" sz="2800" kern="0" dirty="0"/>
              <a:t>być zameldowany na terenie </a:t>
            </a:r>
            <a:r>
              <a:rPr lang="pl-PL" sz="2800" kern="0" dirty="0" smtClean="0"/>
              <a:t/>
            </a:r>
            <a:br>
              <a:rPr lang="pl-PL" sz="2800" kern="0" dirty="0" smtClean="0"/>
            </a:br>
            <a:r>
              <a:rPr lang="pl-PL" sz="2800" kern="0" dirty="0" smtClean="0"/>
              <a:t>woj</a:t>
            </a:r>
            <a:r>
              <a:rPr lang="pl-PL" sz="2800" kern="0" dirty="0"/>
              <a:t>. Małopolskiego</a:t>
            </a:r>
            <a:r>
              <a:rPr lang="pl-PL" sz="2800" kern="0" dirty="0" smtClean="0"/>
              <a:t>)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Zgłaszanym zadaniem może być każda inicjatywa obywatelska – o charakterze </a:t>
            </a:r>
            <a:r>
              <a:rPr lang="pl-PL" sz="2800" dirty="0" smtClean="0"/>
              <a:t>wojewódzkim, </a:t>
            </a:r>
            <a:br>
              <a:rPr lang="pl-PL" sz="2800" dirty="0" smtClean="0"/>
            </a:br>
            <a:r>
              <a:rPr lang="pl-PL" sz="2800" dirty="0" smtClean="0"/>
              <a:t>w szczególności mająca charakter:</a:t>
            </a:r>
          </a:p>
          <a:p>
            <a:pPr marL="0" indent="0" eaLnBrk="1" hangingPunct="1">
              <a:buNone/>
              <a:defRPr/>
            </a:pPr>
            <a:endParaRPr lang="pl-PL" sz="28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4128181" y="6121554"/>
            <a:ext cx="65024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prospołeczny, </a:t>
            </a:r>
            <a:endParaRPr lang="pl-PL" sz="2800" dirty="0">
              <a:latin typeface="Roboto Regular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prozdrowotny, </a:t>
            </a:r>
            <a:endParaRPr lang="pl-PL" sz="2800" dirty="0">
              <a:latin typeface="Roboto Regular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kulturalny, </a:t>
            </a:r>
            <a:endParaRPr lang="pl-PL" sz="2800" dirty="0">
              <a:latin typeface="Roboto Regular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edukacyjny,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sportowy,</a:t>
            </a:r>
            <a:endParaRPr lang="pl-PL" sz="2800" b="1" kern="0" dirty="0">
              <a:latin typeface="Roboto Regular"/>
            </a:endParaRPr>
          </a:p>
        </p:txBody>
      </p:sp>
      <p:sp>
        <p:nvSpPr>
          <p:cNvPr id="19462" name="Prostokąt 6"/>
          <p:cNvSpPr>
            <a:spLocks noChangeArrowheads="1"/>
          </p:cNvSpPr>
          <p:nvPr/>
        </p:nvSpPr>
        <p:spPr bwMode="auto">
          <a:xfrm>
            <a:off x="2678113" y="414338"/>
            <a:ext cx="8467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4800" b="1" dirty="0">
                <a:solidFill>
                  <a:srgbClr val="92D050"/>
                </a:solidFill>
                <a:latin typeface="Roboto Regular"/>
              </a:rPr>
              <a:t>Składanie zadań:</a:t>
            </a:r>
          </a:p>
          <a:p>
            <a:pPr algn="ctr"/>
            <a:r>
              <a:rPr lang="pl-PL" altLang="pl-PL" sz="4800" b="1" dirty="0" smtClean="0">
                <a:solidFill>
                  <a:srgbClr val="92D050"/>
                </a:solidFill>
                <a:latin typeface="Roboto Regular"/>
              </a:rPr>
              <a:t>2 – 31 października</a:t>
            </a:r>
            <a:endParaRPr lang="pl-PL" altLang="pl-PL" sz="4800" dirty="0">
              <a:solidFill>
                <a:srgbClr val="92D050"/>
              </a:solidFill>
              <a:latin typeface="Roboto Regular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732401" y="6125258"/>
            <a:ext cx="49708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 smtClean="0">
                <a:latin typeface="Roboto Regular"/>
              </a:rPr>
              <a:t>turystyczny,</a:t>
            </a:r>
            <a:endParaRPr lang="pl-PL" sz="2800" dirty="0">
              <a:latin typeface="Roboto Regular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ekologiczny,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b="1" kern="0" dirty="0" smtClean="0">
                <a:latin typeface="Roboto Regular"/>
              </a:rPr>
              <a:t> </a:t>
            </a:r>
            <a:r>
              <a:rPr lang="pl-PL" sz="2800" kern="0" dirty="0">
                <a:latin typeface="Roboto Regular"/>
              </a:rPr>
              <a:t>o</a:t>
            </a:r>
            <a:r>
              <a:rPr lang="pl-PL" sz="2800" kern="0" dirty="0" smtClean="0">
                <a:latin typeface="Roboto Regular"/>
              </a:rPr>
              <a:t>chrony środowiska,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kern="0" dirty="0" smtClean="0">
                <a:latin typeface="Roboto Regular"/>
              </a:rPr>
              <a:t> transportu zbiorowego </a:t>
            </a:r>
            <a:br>
              <a:rPr lang="pl-PL" sz="2800" kern="0" dirty="0" smtClean="0">
                <a:latin typeface="Roboto Regular"/>
              </a:rPr>
            </a:br>
            <a:r>
              <a:rPr lang="pl-PL" sz="2800" kern="0" dirty="0">
                <a:latin typeface="Roboto Regular"/>
              </a:rPr>
              <a:t> </a:t>
            </a:r>
            <a:r>
              <a:rPr lang="pl-PL" sz="2800" kern="0" dirty="0" smtClean="0">
                <a:latin typeface="Roboto Regular"/>
              </a:rPr>
              <a:t>    i dróg publicznych</a:t>
            </a:r>
            <a:endParaRPr lang="pl-PL" sz="2800" kern="0" dirty="0">
              <a:latin typeface="Roboto Regular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4" y="1199168"/>
            <a:ext cx="1714969" cy="70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763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3" name="Prostokąt 7"/>
          <p:cNvSpPr>
            <a:spLocks noChangeArrowheads="1"/>
          </p:cNvSpPr>
          <p:nvPr/>
        </p:nvSpPr>
        <p:spPr bwMode="auto">
          <a:xfrm>
            <a:off x="2717800" y="1659076"/>
            <a:ext cx="9083339" cy="80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latin typeface="Roboto Regular"/>
              </a:rPr>
              <a:t>Wypełnij </a:t>
            </a:r>
            <a:r>
              <a:rPr lang="pl-PL" sz="2800" b="1" dirty="0">
                <a:solidFill>
                  <a:srgbClr val="A2DA46"/>
                </a:solidFill>
                <a:latin typeface="Roboto Regular"/>
              </a:rPr>
              <a:t>formularz</a:t>
            </a:r>
            <a:r>
              <a:rPr lang="pl-PL" sz="2800" dirty="0">
                <a:solidFill>
                  <a:srgbClr val="A2DA46"/>
                </a:solidFill>
                <a:latin typeface="Roboto Regular"/>
              </a:rPr>
              <a:t>, </a:t>
            </a:r>
            <a:r>
              <a:rPr lang="pl-PL" sz="2800" dirty="0">
                <a:latin typeface="Roboto Regular"/>
              </a:rPr>
              <a:t>który znajdziesz na </a:t>
            </a:r>
            <a:r>
              <a:rPr lang="pl-PL" sz="2800" dirty="0" smtClean="0">
                <a:latin typeface="Roboto Regular"/>
              </a:rPr>
              <a:t>www.bo.malopolska.pl</a:t>
            </a:r>
            <a:r>
              <a:rPr lang="pl-PL" sz="2800" dirty="0" smtClean="0">
                <a:solidFill>
                  <a:srgbClr val="A2DA46"/>
                </a:solidFill>
                <a:latin typeface="Roboto Regular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pl-PL" sz="2800" dirty="0" smtClean="0">
              <a:solidFill>
                <a:srgbClr val="A2DA46"/>
              </a:solidFill>
              <a:latin typeface="Roboto Regular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latin typeface="Roboto Regular"/>
              </a:rPr>
              <a:t>Wypełnienie </a:t>
            </a:r>
            <a:r>
              <a:rPr lang="pl-PL" sz="2800" b="1" dirty="0">
                <a:solidFill>
                  <a:srgbClr val="CC006A"/>
                </a:solidFill>
                <a:latin typeface="Roboto Regular"/>
              </a:rPr>
              <a:t>wniosku nie jest trudne </a:t>
            </a:r>
            <a:r>
              <a:rPr lang="pl-PL" sz="2800" dirty="0">
                <a:latin typeface="Roboto Regular"/>
              </a:rPr>
              <a:t>– pomoże </a:t>
            </a:r>
            <a:r>
              <a:rPr lang="pl-PL" sz="2800" b="1" u="sng" dirty="0">
                <a:latin typeface="Roboto Regular"/>
              </a:rPr>
              <a:t>internetowy generator</a:t>
            </a:r>
            <a:r>
              <a:rPr lang="pl-PL" sz="2800" dirty="0">
                <a:latin typeface="Roboto Regular"/>
              </a:rPr>
              <a:t>, który wychwyci najważniejsze błędy</a:t>
            </a:r>
            <a:r>
              <a:rPr lang="pl-PL" sz="2800" dirty="0" smtClean="0">
                <a:latin typeface="Roboto Regular"/>
              </a:rPr>
              <a:t>!</a:t>
            </a:r>
            <a:endParaRPr lang="pl-PL" sz="2800" dirty="0">
              <a:solidFill>
                <a:srgbClr val="A2DA46"/>
              </a:solidFill>
              <a:latin typeface="Roboto Regular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pl-PL" sz="2800" b="1" dirty="0">
              <a:latin typeface="Roboto Regular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latin typeface="Roboto Regular"/>
              </a:rPr>
              <a:t>Dołącz </a:t>
            </a:r>
            <a:r>
              <a:rPr lang="pl-PL" sz="2800" b="1" dirty="0">
                <a:solidFill>
                  <a:srgbClr val="A2DA46"/>
                </a:solidFill>
                <a:latin typeface="Roboto Regular"/>
              </a:rPr>
              <a:t>listę poparcia </a:t>
            </a:r>
            <a:r>
              <a:rPr lang="pl-PL" sz="2800" dirty="0">
                <a:latin typeface="Roboto Regular"/>
              </a:rPr>
              <a:t>podpisaną przez </a:t>
            </a:r>
            <a:r>
              <a:rPr lang="pl-PL" sz="2800" dirty="0" smtClean="0">
                <a:latin typeface="Roboto Regular"/>
              </a:rPr>
              <a:t>co najmniej</a:t>
            </a:r>
            <a:br>
              <a:rPr lang="pl-PL" sz="2800" dirty="0" smtClean="0">
                <a:latin typeface="Roboto Regular"/>
              </a:rPr>
            </a:br>
            <a:r>
              <a:rPr lang="pl-PL" sz="2800" b="1" dirty="0" smtClean="0">
                <a:latin typeface="Roboto Regular"/>
              </a:rPr>
              <a:t>30 </a:t>
            </a:r>
            <a:r>
              <a:rPr lang="pl-PL" sz="2800" b="1" dirty="0">
                <a:latin typeface="Roboto Regular"/>
              </a:rPr>
              <a:t>mieszkańców </a:t>
            </a:r>
            <a:r>
              <a:rPr lang="pl-PL" sz="2800" b="1" dirty="0" smtClean="0">
                <a:latin typeface="Roboto Regular"/>
              </a:rPr>
              <a:t>powyżej 16 roku życia</a:t>
            </a:r>
          </a:p>
          <a:p>
            <a:pPr>
              <a:defRPr/>
            </a:pPr>
            <a:endParaRPr lang="pl-PL" sz="2800" b="1" dirty="0">
              <a:latin typeface="Roboto Regular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800" b="1" dirty="0">
                <a:latin typeface="Roboto Regular"/>
              </a:rPr>
              <a:t>Wydrukuj i złóż dokumenty (osobiście, </a:t>
            </a:r>
            <a:r>
              <a:rPr lang="pl-PL" sz="2800" b="1" dirty="0" smtClean="0">
                <a:latin typeface="Roboto Regular"/>
              </a:rPr>
              <a:t>listownie, </a:t>
            </a:r>
            <a:br>
              <a:rPr lang="pl-PL" sz="2800" b="1" dirty="0" smtClean="0">
                <a:latin typeface="Roboto Regular"/>
              </a:rPr>
            </a:br>
            <a:r>
              <a:rPr lang="pl-PL" sz="2800" b="1" dirty="0" smtClean="0">
                <a:latin typeface="Roboto Regular"/>
              </a:rPr>
              <a:t>lub </a:t>
            </a:r>
            <a:r>
              <a:rPr lang="pl-PL" sz="2800" b="1" dirty="0">
                <a:latin typeface="Roboto Regular"/>
              </a:rPr>
              <a:t>przez ePUAP):</a:t>
            </a:r>
          </a:p>
          <a:p>
            <a:pPr>
              <a:defRPr/>
            </a:pPr>
            <a:endParaRPr lang="pl-PL" sz="2800" b="1" dirty="0">
              <a:latin typeface="Roboto Regular"/>
            </a:endParaRP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pl-PL" sz="2800" dirty="0" smtClean="0">
                <a:latin typeface="Roboto Regular"/>
              </a:rPr>
              <a:t>do </a:t>
            </a:r>
            <a:r>
              <a:rPr lang="pl-PL" sz="2800" dirty="0">
                <a:latin typeface="Roboto Regular"/>
              </a:rPr>
              <a:t>Urzędu Marszałkowskiego Województwa </a:t>
            </a:r>
            <a:r>
              <a:rPr lang="pl-PL" sz="2800" dirty="0" smtClean="0">
                <a:latin typeface="Roboto Regular"/>
              </a:rPr>
              <a:t>Małopolskiego, </a:t>
            </a:r>
            <a:endParaRPr lang="pl-PL" sz="2800" dirty="0">
              <a:latin typeface="Roboto Regular"/>
            </a:endParaRP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pl-PL" sz="2800" dirty="0" smtClean="0">
                <a:latin typeface="Roboto Regular"/>
              </a:rPr>
              <a:t>do </a:t>
            </a:r>
            <a:r>
              <a:rPr lang="pl-PL" sz="2800" dirty="0">
                <a:latin typeface="Roboto Regular"/>
              </a:rPr>
              <a:t>jednej z Agend Zamiejscowych </a:t>
            </a:r>
            <a:r>
              <a:rPr lang="pl-PL" sz="2800" dirty="0" smtClean="0">
                <a:latin typeface="Roboto Regular"/>
              </a:rPr>
              <a:t>UMWM.</a:t>
            </a:r>
            <a:endParaRPr lang="pl-PL" sz="2800" dirty="0">
              <a:latin typeface="Roboto Regular"/>
            </a:endParaRPr>
          </a:p>
          <a:p>
            <a:pPr>
              <a:defRPr/>
            </a:pPr>
            <a:endParaRPr lang="pl-PL" dirty="0">
              <a:latin typeface="Roboto Regular"/>
            </a:endParaRPr>
          </a:p>
          <a:p>
            <a:pPr>
              <a:defRPr/>
            </a:pPr>
            <a:endParaRPr lang="pl-PL" dirty="0">
              <a:latin typeface="Roboto Regular"/>
            </a:endParaRPr>
          </a:p>
          <a:p>
            <a:pPr>
              <a:defRPr/>
            </a:pPr>
            <a:r>
              <a:rPr lang="pl-PL" dirty="0">
                <a:latin typeface="Roboto Regular"/>
              </a:rPr>
              <a:t> </a:t>
            </a:r>
          </a:p>
        </p:txBody>
      </p:sp>
      <p:sp>
        <p:nvSpPr>
          <p:cNvPr id="21509" name="Prostokąt 1"/>
          <p:cNvSpPr>
            <a:spLocks noChangeArrowheads="1"/>
          </p:cNvSpPr>
          <p:nvPr/>
        </p:nvSpPr>
        <p:spPr bwMode="auto">
          <a:xfrm>
            <a:off x="2717800" y="511175"/>
            <a:ext cx="8467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4800" b="1" dirty="0" smtClean="0">
                <a:solidFill>
                  <a:srgbClr val="92D050"/>
                </a:solidFill>
                <a:latin typeface="Roboto Regular"/>
              </a:rPr>
              <a:t>Jak złożyć zadanie?</a:t>
            </a:r>
            <a:endParaRPr lang="pl-PL" altLang="pl-PL" sz="4800" b="1" dirty="0">
              <a:solidFill>
                <a:srgbClr val="92D050"/>
              </a:solidFill>
              <a:latin typeface="Roboto Regular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5" y="1342172"/>
            <a:ext cx="2241953" cy="70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70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763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1" name="Prostokąt 7"/>
          <p:cNvSpPr>
            <a:spLocks noChangeArrowheads="1"/>
          </p:cNvSpPr>
          <p:nvPr/>
        </p:nvSpPr>
        <p:spPr bwMode="auto">
          <a:xfrm>
            <a:off x="1052773" y="1470817"/>
            <a:ext cx="9153525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l-PL" altLang="pl-PL" dirty="0">
              <a:latin typeface="Roboto Regular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altLang="pl-PL" sz="2800" dirty="0">
                <a:solidFill>
                  <a:schemeClr val="tx1"/>
                </a:solidFill>
                <a:latin typeface="Roboto Regular"/>
              </a:rPr>
              <a:t>D</a:t>
            </a:r>
            <a:r>
              <a:rPr lang="pl-PL" altLang="pl-PL" sz="2800" dirty="0" smtClean="0">
                <a:solidFill>
                  <a:schemeClr val="tx1"/>
                </a:solidFill>
                <a:latin typeface="Roboto Regular"/>
              </a:rPr>
              <a:t>ostarcz </a:t>
            </a:r>
            <a:r>
              <a:rPr lang="pl-PL" altLang="pl-PL" sz="2800" dirty="0">
                <a:solidFill>
                  <a:schemeClr val="tx1"/>
                </a:solidFill>
                <a:latin typeface="Roboto Regular"/>
              </a:rPr>
              <a:t>do urzędu </a:t>
            </a:r>
            <a:r>
              <a:rPr lang="pl-PL" altLang="pl-PL" sz="2800" b="1" dirty="0">
                <a:solidFill>
                  <a:srgbClr val="CC006A"/>
                </a:solidFill>
                <a:latin typeface="Roboto Regular"/>
              </a:rPr>
              <a:t>oryginał </a:t>
            </a:r>
            <a:r>
              <a:rPr lang="pl-PL" altLang="pl-PL" sz="2800" dirty="0">
                <a:solidFill>
                  <a:srgbClr val="CC006A"/>
                </a:solidFill>
                <a:latin typeface="Roboto Regular"/>
              </a:rPr>
              <a:t>listy poparcia</a:t>
            </a:r>
            <a:r>
              <a:rPr lang="pl-PL" altLang="pl-PL" sz="2800" dirty="0" smtClean="0">
                <a:solidFill>
                  <a:srgbClr val="CC006A"/>
                </a:solidFill>
                <a:latin typeface="Roboto Regular"/>
              </a:rPr>
              <a:t>!</a:t>
            </a:r>
          </a:p>
          <a:p>
            <a:endParaRPr lang="pl-PL" altLang="pl-PL" sz="2800" dirty="0">
              <a:latin typeface="Roboto Regular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altLang="pl-PL" sz="2800" dirty="0">
                <a:latin typeface="Roboto Regular"/>
              </a:rPr>
              <a:t>D</a:t>
            </a:r>
            <a:r>
              <a:rPr lang="pl-PL" altLang="pl-PL" sz="2800" dirty="0" smtClean="0">
                <a:latin typeface="Roboto Regular"/>
              </a:rPr>
              <a:t>ecyduje </a:t>
            </a:r>
            <a:r>
              <a:rPr lang="pl-PL" altLang="pl-PL" sz="2800" b="1" dirty="0">
                <a:solidFill>
                  <a:srgbClr val="CC006A"/>
                </a:solidFill>
                <a:latin typeface="Roboto Regular"/>
              </a:rPr>
              <a:t>data wpływu</a:t>
            </a:r>
            <a:r>
              <a:rPr lang="pl-PL" altLang="pl-PL" sz="2800" dirty="0">
                <a:solidFill>
                  <a:srgbClr val="CC006A"/>
                </a:solidFill>
                <a:latin typeface="Roboto Regular"/>
              </a:rPr>
              <a:t> – nie stempla </a:t>
            </a:r>
            <a:r>
              <a:rPr lang="pl-PL" altLang="pl-PL" sz="2800" dirty="0" smtClean="0">
                <a:solidFill>
                  <a:srgbClr val="CC006A"/>
                </a:solidFill>
                <a:latin typeface="Roboto Regular"/>
              </a:rPr>
              <a:t>pocztowego </a:t>
            </a:r>
            <a:br>
              <a:rPr lang="pl-PL" altLang="pl-PL" sz="2800" dirty="0" smtClean="0">
                <a:solidFill>
                  <a:srgbClr val="CC006A"/>
                </a:solidFill>
                <a:latin typeface="Roboto Regular"/>
              </a:rPr>
            </a:br>
            <a:r>
              <a:rPr lang="pl-PL" altLang="pl-PL" sz="2800" dirty="0" smtClean="0">
                <a:solidFill>
                  <a:srgbClr val="CC006A"/>
                </a:solidFill>
                <a:latin typeface="Roboto Regular"/>
              </a:rPr>
              <a:t>na kopercie</a:t>
            </a:r>
            <a:r>
              <a:rPr lang="pl-PL" altLang="pl-PL" sz="2800" dirty="0">
                <a:solidFill>
                  <a:srgbClr val="CC006A"/>
                </a:solidFill>
                <a:latin typeface="Roboto Regular"/>
              </a:rPr>
              <a:t>! </a:t>
            </a:r>
            <a:endParaRPr lang="pl-PL" altLang="pl-PL" sz="2800" dirty="0" smtClean="0">
              <a:solidFill>
                <a:srgbClr val="CC006A"/>
              </a:solidFill>
              <a:latin typeface="Roboto Regular"/>
            </a:endParaRPr>
          </a:p>
          <a:p>
            <a:endParaRPr lang="pl-PL" altLang="pl-PL" sz="2800" b="1" dirty="0">
              <a:latin typeface="Roboto Regular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altLang="pl-PL" sz="2800" b="1" dirty="0" smtClean="0">
                <a:latin typeface="Roboto Regular"/>
              </a:rPr>
              <a:t>Zostało </a:t>
            </a:r>
            <a:r>
              <a:rPr lang="pl-PL" altLang="pl-PL" sz="2800" b="1" dirty="0">
                <a:latin typeface="Roboto Regular"/>
              </a:rPr>
              <a:t>mało czasu</a:t>
            </a:r>
            <a:r>
              <a:rPr lang="pl-PL" altLang="pl-PL" sz="2800" b="1" dirty="0" smtClean="0">
                <a:latin typeface="Roboto Regular"/>
              </a:rPr>
              <a:t>? </a:t>
            </a:r>
            <a:br>
              <a:rPr lang="pl-PL" altLang="pl-PL" sz="2800" b="1" dirty="0" smtClean="0">
                <a:latin typeface="Roboto Regular"/>
              </a:rPr>
            </a:br>
            <a:r>
              <a:rPr lang="pl-PL" altLang="pl-PL" sz="2800" b="1" dirty="0" smtClean="0">
                <a:latin typeface="Roboto Regular"/>
              </a:rPr>
              <a:t>Lepiej </a:t>
            </a:r>
            <a:r>
              <a:rPr lang="pl-PL" altLang="pl-PL" sz="2800" b="1" dirty="0">
                <a:latin typeface="Roboto Regular"/>
              </a:rPr>
              <a:t>złożyć projekt </a:t>
            </a:r>
            <a:r>
              <a:rPr lang="pl-PL" altLang="pl-PL" sz="2800" b="1" dirty="0" smtClean="0">
                <a:latin typeface="Roboto Regular"/>
              </a:rPr>
              <a:t>osobiście </a:t>
            </a:r>
            <a:r>
              <a:rPr lang="pl-PL" altLang="pl-PL" sz="2800" b="1" dirty="0">
                <a:latin typeface="Roboto Regular"/>
              </a:rPr>
              <a:t>lub przez Elektroniczną </a:t>
            </a:r>
            <a:r>
              <a:rPr lang="pl-PL" altLang="pl-PL" sz="2800" b="1" dirty="0" smtClean="0">
                <a:latin typeface="Roboto Regular"/>
              </a:rPr>
              <a:t>Skrzynkę Podawczą </a:t>
            </a:r>
            <a:r>
              <a:rPr lang="pl-PL" altLang="pl-PL" sz="2800" b="1" dirty="0">
                <a:latin typeface="Roboto Regular"/>
                <a:ea typeface="Roboto Regular"/>
                <a:cs typeface="Roboto Regular"/>
              </a:rPr>
              <a:t>(ePUAP) </a:t>
            </a:r>
            <a:br>
              <a:rPr lang="pl-PL" altLang="pl-PL" sz="2800" b="1" dirty="0">
                <a:latin typeface="Roboto Regular"/>
                <a:ea typeface="Roboto Regular"/>
                <a:cs typeface="Roboto Regular"/>
              </a:rPr>
            </a:br>
            <a:r>
              <a:rPr lang="pl-PL" altLang="pl-PL" sz="2800" b="1" dirty="0">
                <a:latin typeface="Roboto Regular"/>
                <a:ea typeface="Roboto Regular"/>
                <a:cs typeface="Roboto Regular"/>
              </a:rPr>
              <a:t>	</a:t>
            </a:r>
            <a:r>
              <a:rPr lang="pl-PL" altLang="pl-PL" sz="2800" dirty="0">
                <a:latin typeface="Roboto Regular"/>
              </a:rPr>
              <a:t>– pod warunkiem, że potwierdzisz swoją tożsamość 	profilem zaufanym lub kwalifikowanym podpisem</a:t>
            </a:r>
            <a:br>
              <a:rPr lang="pl-PL" altLang="pl-PL" sz="2800" dirty="0">
                <a:latin typeface="Roboto Regular"/>
              </a:rPr>
            </a:br>
            <a:r>
              <a:rPr lang="pl-PL" altLang="pl-PL" sz="2800" dirty="0">
                <a:latin typeface="Roboto Regular"/>
              </a:rPr>
              <a:t>	elektronicznym. </a:t>
            </a:r>
          </a:p>
          <a:p>
            <a:r>
              <a:rPr lang="pl-PL" altLang="pl-PL" dirty="0">
                <a:latin typeface="Roboto Regular"/>
              </a:rPr>
              <a:t> </a:t>
            </a:r>
          </a:p>
        </p:txBody>
      </p:sp>
      <p:sp>
        <p:nvSpPr>
          <p:cNvPr id="22535" name="Prostokąt 1"/>
          <p:cNvSpPr>
            <a:spLocks noChangeArrowheads="1"/>
          </p:cNvSpPr>
          <p:nvPr/>
        </p:nvSpPr>
        <p:spPr bwMode="auto">
          <a:xfrm>
            <a:off x="1924050" y="415641"/>
            <a:ext cx="8467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4800" b="1" dirty="0" smtClean="0">
                <a:solidFill>
                  <a:srgbClr val="92D050"/>
                </a:solidFill>
                <a:latin typeface="Roboto Regular"/>
              </a:rPr>
              <a:t>Pamiętaj</a:t>
            </a:r>
            <a:r>
              <a:rPr lang="pl-PL" altLang="pl-PL" sz="4800" b="1" dirty="0" smtClean="0">
                <a:solidFill>
                  <a:srgbClr val="92D050"/>
                </a:solidFill>
              </a:rPr>
              <a:t>!</a:t>
            </a:r>
            <a:endParaRPr lang="pl-PL" altLang="pl-PL" sz="4800" b="1" dirty="0">
              <a:solidFill>
                <a:srgbClr val="92D050"/>
              </a:solidFill>
            </a:endParaRPr>
          </a:p>
          <a:p>
            <a:r>
              <a:rPr lang="pl-PL" altLang="pl-PL" sz="4800" b="1" dirty="0">
                <a:solidFill>
                  <a:srgbClr val="92D050"/>
                </a:solidFill>
              </a:rPr>
              <a:t> </a:t>
            </a:r>
            <a:endParaRPr lang="pl-PL" altLang="pl-PL" sz="4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391" y="1499180"/>
            <a:ext cx="2241953" cy="70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60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732</Words>
  <Application>Microsoft Office PowerPoint</Application>
  <PresentationFormat>Custom</PresentationFormat>
  <Paragraphs>152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Aller</vt:lpstr>
      <vt:lpstr>Arial</vt:lpstr>
      <vt:lpstr>Avenir Roman</vt:lpstr>
      <vt:lpstr>Bodoni SvtyTwo ITC TT-Book</vt:lpstr>
      <vt:lpstr>Calibri</vt:lpstr>
      <vt:lpstr>Palatino</vt:lpstr>
      <vt:lpstr>Roboto Regular</vt:lpstr>
      <vt:lpstr>Times New Roman</vt:lpstr>
      <vt:lpstr>Wingdings</vt:lpstr>
      <vt:lpstr>New_Template4</vt:lpstr>
      <vt:lpstr>1_Projekt niestandardowy</vt:lpstr>
      <vt:lpstr>Projekt niestandardowy</vt:lpstr>
      <vt:lpstr>PowerPoint Presentation</vt:lpstr>
      <vt:lpstr>PowerPoint Presentation</vt:lpstr>
      <vt:lpstr>7. edycja – ważne daty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Jaśkowiec, Dominik</dc:creator>
  <cp:lastModifiedBy>word</cp:lastModifiedBy>
  <cp:revision>461</cp:revision>
  <dcterms:modified xsi:type="dcterms:W3CDTF">2024-03-14T11:48:10Z</dcterms:modified>
</cp:coreProperties>
</file>